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
  </p:notesMasterIdLst>
  <p:sldIdLst>
    <p:sldId id="256" r:id="rId2"/>
    <p:sldId id="257" r:id="rId3"/>
    <p:sldId id="259" r:id="rId4"/>
    <p:sldId id="260" r:id="rId5"/>
    <p:sldId id="268" r:id="rId6"/>
    <p:sldId id="269" r:id="rId7"/>
    <p:sldId id="270" r:id="rId8"/>
    <p:sldId id="265" r:id="rId9"/>
    <p:sldId id="266" r:id="rId10"/>
    <p:sldId id="272" r:id="rId11"/>
    <p:sldId id="271"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873" autoAdjust="0"/>
  </p:normalViewPr>
  <p:slideViewPr>
    <p:cSldViewPr snapToGrid="0" snapToObjects="1">
      <p:cViewPr>
        <p:scale>
          <a:sx n="100" d="100"/>
          <a:sy n="100" d="100"/>
        </p:scale>
        <p:origin x="-1728"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0AACEB-6B16-0547-A681-51B1434DCCCD}" type="datetimeFigureOut">
              <a:rPr lang="en-US" smtClean="0"/>
              <a:t>11/15/14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F0D1B3-0212-A346-A9B1-1E5A425C4211}" type="slidenum">
              <a:rPr lang="en-US" smtClean="0"/>
              <a:t>‹#›</a:t>
            </a:fld>
            <a:endParaRPr lang="en-US"/>
          </a:p>
        </p:txBody>
      </p:sp>
    </p:spTree>
    <p:extLst>
      <p:ext uri="{BB962C8B-B14F-4D97-AF65-F5344CB8AC3E}">
        <p14:creationId xmlns:p14="http://schemas.microsoft.com/office/powerpoint/2010/main" val="31962251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FF0D1B3-0212-A346-A9B1-1E5A425C4211}" type="slidenum">
              <a:rPr lang="en-US" smtClean="0"/>
              <a:t>2</a:t>
            </a:fld>
            <a:endParaRPr lang="en-US"/>
          </a:p>
        </p:txBody>
      </p:sp>
    </p:spTree>
    <p:extLst>
      <p:ext uri="{BB962C8B-B14F-4D97-AF65-F5344CB8AC3E}">
        <p14:creationId xmlns:p14="http://schemas.microsoft.com/office/powerpoint/2010/main" val="2181455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NASA is, therefore, planning for an orderly transition from product evaluation and analysis tools to data processing and production systems. This solicitation also requests proposals for the establishment of Science Investigator-led Processing Systems (SIPS) to produce the standard and experimental science data products to be developed by the </a:t>
            </a:r>
            <a:r>
              <a:rPr lang="en-US" sz="1200" b="0" i="0" u="none" strike="noStrike" kern="1200" baseline="0" dirty="0" err="1" smtClean="0">
                <a:solidFill>
                  <a:schemeClr val="tx1"/>
                </a:solidFill>
                <a:latin typeface="+mn-lt"/>
                <a:ea typeface="+mn-ea"/>
                <a:cs typeface="+mn-cs"/>
              </a:rPr>
              <a:t>Suomi</a:t>
            </a:r>
            <a:r>
              <a:rPr lang="en-US" sz="1200" b="0" i="0" u="none" strike="noStrike" kern="1200" baseline="0" dirty="0" smtClean="0">
                <a:solidFill>
                  <a:schemeClr val="tx1"/>
                </a:solidFill>
                <a:latin typeface="+mn-lt"/>
                <a:ea typeface="+mn-ea"/>
                <a:cs typeface="+mn-cs"/>
              </a:rPr>
              <a:t> NPP ST. </a:t>
            </a:r>
          </a:p>
          <a:p>
            <a:endParaRPr lang="en-US" sz="1200" b="0" i="0" u="none" strike="noStrike" kern="1200" baseline="0" dirty="0" smtClean="0">
              <a:solidFill>
                <a:schemeClr val="tx1"/>
              </a:solidFill>
              <a:latin typeface="+mn-lt"/>
              <a:ea typeface="+mn-ea"/>
              <a:cs typeface="+mn-cs"/>
            </a:endParaRPr>
          </a:p>
          <a:p>
            <a:r>
              <a:rPr lang="en-US" dirty="0" smtClean="0"/>
              <a:t>$30 m total over 4 years for SIPS</a:t>
            </a:r>
          </a:p>
          <a:p>
            <a:endParaRPr lang="en-US" dirty="0" smtClean="0"/>
          </a:p>
          <a:p>
            <a:r>
              <a:rPr lang="en-US" dirty="0" smtClean="0"/>
              <a:t>$29 millions for science team</a:t>
            </a:r>
            <a:r>
              <a:rPr lang="en-US" baseline="0" dirty="0" smtClean="0"/>
              <a:t> member research</a:t>
            </a:r>
          </a:p>
          <a:p>
            <a:endParaRPr lang="en-US" baseline="0" dirty="0" smtClean="0"/>
          </a:p>
          <a:p>
            <a:r>
              <a:rPr lang="en-US" baseline="0" dirty="0" smtClean="0"/>
              <a:t>Cloud properties, ozone profiles, water vapor profiles, NH3 (ammonia) and CO profiles, vegetation indices, LAI/FPAR, phenology, </a:t>
            </a:r>
            <a:r>
              <a:rPr lang="en-US" baseline="0" dirty="0" err="1" smtClean="0"/>
              <a:t>nightime</a:t>
            </a:r>
            <a:r>
              <a:rPr lang="en-US" baseline="0" dirty="0" smtClean="0"/>
              <a:t> lights, ocean color, ocean PAR, </a:t>
            </a:r>
            <a:r>
              <a:rPr lang="en-US" baseline="0" dirty="0" err="1" smtClean="0"/>
              <a:t>cholorphyll</a:t>
            </a:r>
            <a:r>
              <a:rPr lang="en-US" baseline="0" dirty="0" smtClean="0"/>
              <a:t> a, SST, global burned area, active fires, surface temperature and emissivity, aerosols, surface reflectance, SO2 &amp; NO2</a:t>
            </a:r>
          </a:p>
          <a:p>
            <a:endParaRPr lang="en-US" baseline="0" dirty="0" smtClean="0"/>
          </a:p>
          <a:p>
            <a:r>
              <a:rPr lang="en-US" baseline="0" dirty="0" smtClean="0"/>
              <a:t>Applications for air quality and agriculture</a:t>
            </a:r>
            <a:endParaRPr lang="en-US" dirty="0" smtClean="0"/>
          </a:p>
          <a:p>
            <a:endParaRPr lang="en-US" dirty="0"/>
          </a:p>
        </p:txBody>
      </p:sp>
      <p:sp>
        <p:nvSpPr>
          <p:cNvPr id="4" name="Slide Number Placeholder 3"/>
          <p:cNvSpPr>
            <a:spLocks noGrp="1"/>
          </p:cNvSpPr>
          <p:nvPr>
            <p:ph type="sldNum" sz="quarter" idx="10"/>
          </p:nvPr>
        </p:nvSpPr>
        <p:spPr/>
        <p:txBody>
          <a:bodyPr/>
          <a:lstStyle/>
          <a:p>
            <a:fld id="{FFF0D1B3-0212-A346-A9B1-1E5A425C4211}" type="slidenum">
              <a:rPr lang="en-US" smtClean="0"/>
              <a:t>11</a:t>
            </a:fld>
            <a:endParaRPr lang="en-US"/>
          </a:p>
        </p:txBody>
      </p:sp>
    </p:spTree>
    <p:extLst>
      <p:ext uri="{BB962C8B-B14F-4D97-AF65-F5344CB8AC3E}">
        <p14:creationId xmlns:p14="http://schemas.microsoft.com/office/powerpoint/2010/main" val="2181455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F0D1B3-0212-A346-A9B1-1E5A425C4211}" type="slidenum">
              <a:rPr lang="en-US" smtClean="0"/>
              <a:t>3</a:t>
            </a:fld>
            <a:endParaRPr lang="en-US"/>
          </a:p>
        </p:txBody>
      </p:sp>
    </p:spTree>
    <p:extLst>
      <p:ext uri="{BB962C8B-B14F-4D97-AF65-F5344CB8AC3E}">
        <p14:creationId xmlns:p14="http://schemas.microsoft.com/office/powerpoint/2010/main" val="2181455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F0D1B3-0212-A346-A9B1-1E5A425C4211}" type="slidenum">
              <a:rPr lang="en-US" smtClean="0"/>
              <a:t>4</a:t>
            </a:fld>
            <a:endParaRPr lang="en-US"/>
          </a:p>
        </p:txBody>
      </p:sp>
    </p:spTree>
    <p:extLst>
      <p:ext uri="{BB962C8B-B14F-4D97-AF65-F5344CB8AC3E}">
        <p14:creationId xmlns:p14="http://schemas.microsoft.com/office/powerpoint/2010/main" val="2181455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F0D1B3-0212-A346-A9B1-1E5A425C4211}" type="slidenum">
              <a:rPr lang="en-US" smtClean="0"/>
              <a:t>5</a:t>
            </a:fld>
            <a:endParaRPr lang="en-US"/>
          </a:p>
        </p:txBody>
      </p:sp>
    </p:spTree>
    <p:extLst>
      <p:ext uri="{BB962C8B-B14F-4D97-AF65-F5344CB8AC3E}">
        <p14:creationId xmlns:p14="http://schemas.microsoft.com/office/powerpoint/2010/main" val="2181455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F0D1B3-0212-A346-A9B1-1E5A425C4211}" type="slidenum">
              <a:rPr lang="en-US" smtClean="0"/>
              <a:t>6</a:t>
            </a:fld>
            <a:endParaRPr lang="en-US"/>
          </a:p>
        </p:txBody>
      </p:sp>
    </p:spTree>
    <p:extLst>
      <p:ext uri="{BB962C8B-B14F-4D97-AF65-F5344CB8AC3E}">
        <p14:creationId xmlns:p14="http://schemas.microsoft.com/office/powerpoint/2010/main" val="2181455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Product Evaluation and Analysis Tool Element</a:t>
            </a:r>
            <a:endParaRPr lang="en-US" dirty="0"/>
          </a:p>
        </p:txBody>
      </p:sp>
      <p:sp>
        <p:nvSpPr>
          <p:cNvPr id="4" name="Slide Number Placeholder 3"/>
          <p:cNvSpPr>
            <a:spLocks noGrp="1"/>
          </p:cNvSpPr>
          <p:nvPr>
            <p:ph type="sldNum" sz="quarter" idx="10"/>
          </p:nvPr>
        </p:nvSpPr>
        <p:spPr/>
        <p:txBody>
          <a:bodyPr/>
          <a:lstStyle/>
          <a:p>
            <a:fld id="{FFF0D1B3-0212-A346-A9B1-1E5A425C4211}" type="slidenum">
              <a:rPr lang="en-US" smtClean="0"/>
              <a:t>7</a:t>
            </a:fld>
            <a:endParaRPr lang="en-US"/>
          </a:p>
        </p:txBody>
      </p:sp>
    </p:spTree>
    <p:extLst>
      <p:ext uri="{BB962C8B-B14F-4D97-AF65-F5344CB8AC3E}">
        <p14:creationId xmlns:p14="http://schemas.microsoft.com/office/powerpoint/2010/main" val="2181455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F0D1B3-0212-A346-A9B1-1E5A425C4211}" type="slidenum">
              <a:rPr lang="en-US" smtClean="0"/>
              <a:t>8</a:t>
            </a:fld>
            <a:endParaRPr lang="en-US"/>
          </a:p>
        </p:txBody>
      </p:sp>
    </p:spTree>
    <p:extLst>
      <p:ext uri="{BB962C8B-B14F-4D97-AF65-F5344CB8AC3E}">
        <p14:creationId xmlns:p14="http://schemas.microsoft.com/office/powerpoint/2010/main" val="2181455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NASA is, therefore, planning for an orderly transition from product evaluation and analysis tools to data processing and production systems. This solicitation also requests proposals for the establishment of Science Investigator-led Processing Systems (SIPS) to produce the standard and experimental science data products to be developed by the </a:t>
            </a:r>
            <a:r>
              <a:rPr lang="en-US" sz="1200" b="0" i="0" u="none" strike="noStrike" kern="1200" baseline="0" dirty="0" err="1" smtClean="0">
                <a:solidFill>
                  <a:schemeClr val="tx1"/>
                </a:solidFill>
                <a:latin typeface="+mn-lt"/>
                <a:ea typeface="+mn-ea"/>
                <a:cs typeface="+mn-cs"/>
              </a:rPr>
              <a:t>Suomi</a:t>
            </a:r>
            <a:r>
              <a:rPr lang="en-US" sz="1200" b="0" i="0" u="none" strike="noStrike" kern="1200" baseline="0" dirty="0" smtClean="0">
                <a:solidFill>
                  <a:schemeClr val="tx1"/>
                </a:solidFill>
                <a:latin typeface="+mn-lt"/>
                <a:ea typeface="+mn-ea"/>
                <a:cs typeface="+mn-cs"/>
              </a:rPr>
              <a:t> NPP ST. </a:t>
            </a:r>
            <a:endParaRPr lang="en-US" dirty="0"/>
          </a:p>
        </p:txBody>
      </p:sp>
      <p:sp>
        <p:nvSpPr>
          <p:cNvPr id="4" name="Slide Number Placeholder 3"/>
          <p:cNvSpPr>
            <a:spLocks noGrp="1"/>
          </p:cNvSpPr>
          <p:nvPr>
            <p:ph type="sldNum" sz="quarter" idx="10"/>
          </p:nvPr>
        </p:nvSpPr>
        <p:spPr/>
        <p:txBody>
          <a:bodyPr/>
          <a:lstStyle/>
          <a:p>
            <a:fld id="{FFF0D1B3-0212-A346-A9B1-1E5A425C4211}" type="slidenum">
              <a:rPr lang="en-US" smtClean="0"/>
              <a:t>9</a:t>
            </a:fld>
            <a:endParaRPr lang="en-US"/>
          </a:p>
        </p:txBody>
      </p:sp>
    </p:spTree>
    <p:extLst>
      <p:ext uri="{BB962C8B-B14F-4D97-AF65-F5344CB8AC3E}">
        <p14:creationId xmlns:p14="http://schemas.microsoft.com/office/powerpoint/2010/main" val="2181455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NASA is, therefore, planning for an orderly transition from product evaluation and analysis tools to data processing and production systems. This solicitation also requests proposals for the establishment of Science Investigator-led Processing Systems (SIPS) to produce the standard and experimental science data products to be developed by the </a:t>
            </a:r>
            <a:r>
              <a:rPr lang="en-US" sz="1200" b="0" i="0" u="none" strike="noStrike" kern="1200" baseline="0" dirty="0" err="1" smtClean="0">
                <a:solidFill>
                  <a:schemeClr val="tx1"/>
                </a:solidFill>
                <a:latin typeface="+mn-lt"/>
                <a:ea typeface="+mn-ea"/>
                <a:cs typeface="+mn-cs"/>
              </a:rPr>
              <a:t>Suomi</a:t>
            </a:r>
            <a:r>
              <a:rPr lang="en-US" sz="1200" b="0" i="0" u="none" strike="noStrike" kern="1200" baseline="0" smtClean="0">
                <a:solidFill>
                  <a:schemeClr val="tx1"/>
                </a:solidFill>
                <a:latin typeface="+mn-lt"/>
                <a:ea typeface="+mn-ea"/>
                <a:cs typeface="+mn-cs"/>
              </a:rPr>
              <a:t> NPP ST. </a:t>
            </a:r>
            <a:endParaRPr lang="en-US" dirty="0"/>
          </a:p>
        </p:txBody>
      </p:sp>
      <p:sp>
        <p:nvSpPr>
          <p:cNvPr id="4" name="Slide Number Placeholder 3"/>
          <p:cNvSpPr>
            <a:spLocks noGrp="1"/>
          </p:cNvSpPr>
          <p:nvPr>
            <p:ph type="sldNum" sz="quarter" idx="10"/>
          </p:nvPr>
        </p:nvSpPr>
        <p:spPr/>
        <p:txBody>
          <a:bodyPr/>
          <a:lstStyle/>
          <a:p>
            <a:fld id="{FFF0D1B3-0212-A346-A9B1-1E5A425C4211}" type="slidenum">
              <a:rPr lang="en-US" smtClean="0"/>
              <a:t>10</a:t>
            </a:fld>
            <a:endParaRPr lang="en-US"/>
          </a:p>
        </p:txBody>
      </p:sp>
    </p:spTree>
    <p:extLst>
      <p:ext uri="{BB962C8B-B14F-4D97-AF65-F5344CB8AC3E}">
        <p14:creationId xmlns:p14="http://schemas.microsoft.com/office/powerpoint/2010/main" val="2181455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934864-BCF9-9C44-A327-3C26938BA000}" type="datetimeFigureOut">
              <a:rPr lang="en-US" smtClean="0"/>
              <a:t>11/15/14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264B-ACF5-9640-83B1-0673D679553F}"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34864-BCF9-9C44-A327-3C26938BA000}" type="datetimeFigureOut">
              <a:rPr lang="en-US" smtClean="0"/>
              <a:t>11/15/14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264B-ACF5-9640-83B1-0673D679553F}"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34864-BCF9-9C44-A327-3C26938BA000}" type="datetimeFigureOut">
              <a:rPr lang="en-US" smtClean="0"/>
              <a:t>11/15/14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264B-ACF5-9640-83B1-0673D679553F}"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34864-BCF9-9C44-A327-3C26938BA000}" type="datetimeFigureOut">
              <a:rPr lang="en-US" smtClean="0"/>
              <a:t>11/15/14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264B-ACF5-9640-83B1-0673D679553F}"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934864-BCF9-9C44-A327-3C26938BA000}" type="datetimeFigureOut">
              <a:rPr lang="en-US" smtClean="0"/>
              <a:t>11/15/14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264B-ACF5-9640-83B1-0673D679553F}"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934864-BCF9-9C44-A327-3C26938BA000}" type="datetimeFigureOut">
              <a:rPr lang="en-US" smtClean="0"/>
              <a:t>11/15/14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264B-ACF5-9640-83B1-0673D679553F}"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934864-BCF9-9C44-A327-3C26938BA000}" type="datetimeFigureOut">
              <a:rPr lang="en-US" smtClean="0"/>
              <a:t>11/15/14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C4264B-ACF5-9640-83B1-0673D679553F}"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934864-BCF9-9C44-A327-3C26938BA000}" type="datetimeFigureOut">
              <a:rPr lang="en-US" smtClean="0"/>
              <a:t>11/15/14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C4264B-ACF5-9640-83B1-0673D679553F}"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934864-BCF9-9C44-A327-3C26938BA000}" type="datetimeFigureOut">
              <a:rPr lang="en-US" smtClean="0"/>
              <a:t>11/15/14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C4264B-ACF5-9640-83B1-0673D679553F}"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934864-BCF9-9C44-A327-3C26938BA000}" type="datetimeFigureOut">
              <a:rPr lang="en-US" smtClean="0"/>
              <a:t>11/15/14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264B-ACF5-9640-83B1-0673D679553F}"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934864-BCF9-9C44-A327-3C26938BA000}" type="datetimeFigureOut">
              <a:rPr lang="en-US" smtClean="0"/>
              <a:t>11/15/14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264B-ACF5-9640-83B1-0673D679553F}"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934864-BCF9-9C44-A327-3C26938BA000}" type="datetimeFigureOut">
              <a:rPr lang="en-US" smtClean="0"/>
              <a:t>11/15/14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4264B-ACF5-9640-83B1-0673D679553F}"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5212"/>
            <a:ext cx="7772400" cy="1470025"/>
          </a:xfrm>
        </p:spPr>
        <p:txBody>
          <a:bodyPr>
            <a:normAutofit fontScale="90000"/>
          </a:bodyPr>
          <a:lstStyle/>
          <a:p>
            <a:r>
              <a:rPr lang="en-US" dirty="0">
                <a:latin typeface="Arial"/>
                <a:cs typeface="Arial"/>
              </a:rPr>
              <a:t>Review of </a:t>
            </a:r>
            <a:r>
              <a:rPr lang="en-US" dirty="0" smtClean="0">
                <a:latin typeface="Arial"/>
                <a:cs typeface="Arial"/>
              </a:rPr>
              <a:t>the 2012 </a:t>
            </a:r>
            <a:r>
              <a:rPr lang="en-US" dirty="0" err="1" smtClean="0">
                <a:latin typeface="Arial"/>
                <a:cs typeface="Arial"/>
              </a:rPr>
              <a:t>Suomi</a:t>
            </a:r>
            <a:r>
              <a:rPr lang="en-US" dirty="0">
                <a:latin typeface="Arial"/>
                <a:cs typeface="Arial"/>
              </a:rPr>
              <a:t> </a:t>
            </a:r>
            <a:r>
              <a:rPr lang="en-US" dirty="0" smtClean="0">
                <a:latin typeface="Arial"/>
                <a:cs typeface="Arial"/>
              </a:rPr>
              <a:t>NPP </a:t>
            </a:r>
            <a:r>
              <a:rPr lang="en-US" dirty="0">
                <a:latin typeface="Arial"/>
                <a:cs typeface="Arial"/>
              </a:rPr>
              <a:t>Applications </a:t>
            </a:r>
            <a:r>
              <a:rPr lang="en-US" dirty="0" smtClean="0">
                <a:latin typeface="Arial"/>
                <a:cs typeface="Arial"/>
              </a:rPr>
              <a:t>Workshop: </a:t>
            </a:r>
            <a:br>
              <a:rPr lang="en-US" dirty="0" smtClean="0">
                <a:latin typeface="Arial"/>
                <a:cs typeface="Arial"/>
              </a:rPr>
            </a:br>
            <a:r>
              <a:rPr lang="en-US" dirty="0" smtClean="0">
                <a:latin typeface="Arial"/>
                <a:cs typeface="Arial"/>
              </a:rPr>
              <a:t>Outcomes</a:t>
            </a:r>
            <a:r>
              <a:rPr lang="en-US" dirty="0">
                <a:latin typeface="Arial"/>
                <a:cs typeface="Arial"/>
              </a:rPr>
              <a:t>, Results, Progress</a:t>
            </a:r>
          </a:p>
        </p:txBody>
      </p:sp>
      <p:sp>
        <p:nvSpPr>
          <p:cNvPr id="3" name="Subtitle 2"/>
          <p:cNvSpPr>
            <a:spLocks noGrp="1"/>
          </p:cNvSpPr>
          <p:nvPr>
            <p:ph type="subTitle" idx="1"/>
          </p:nvPr>
        </p:nvSpPr>
        <p:spPr>
          <a:xfrm>
            <a:off x="1371600" y="3556000"/>
            <a:ext cx="6400800" cy="1588911"/>
          </a:xfrm>
        </p:spPr>
        <p:txBody>
          <a:bodyPr>
            <a:normAutofit/>
          </a:bodyPr>
          <a:lstStyle/>
          <a:p>
            <a:r>
              <a:rPr lang="en-US" sz="2800" dirty="0" smtClean="0">
                <a:latin typeface="Arial"/>
                <a:cs typeface="Arial"/>
              </a:rPr>
              <a:t>Forrest Melton</a:t>
            </a:r>
          </a:p>
          <a:p>
            <a:r>
              <a:rPr lang="en-US" sz="2800" dirty="0" err="1">
                <a:latin typeface="Arial"/>
                <a:cs typeface="Arial"/>
              </a:rPr>
              <a:t>f</a:t>
            </a:r>
            <a:r>
              <a:rPr lang="en-US" sz="2800" dirty="0" err="1" smtClean="0">
                <a:latin typeface="Arial"/>
                <a:cs typeface="Arial"/>
              </a:rPr>
              <a:t>orrest.s.melton@nasa.gov</a:t>
            </a:r>
            <a:endParaRPr lang="en-US" sz="2800" dirty="0" smtClean="0">
              <a:latin typeface="Arial"/>
              <a:cs typeface="Arial"/>
            </a:endParaRPr>
          </a:p>
        </p:txBody>
      </p:sp>
      <p:sp>
        <p:nvSpPr>
          <p:cNvPr id="4" name="Rectangle 3"/>
          <p:cNvSpPr/>
          <p:nvPr/>
        </p:nvSpPr>
        <p:spPr>
          <a:xfrm>
            <a:off x="2286000" y="5300132"/>
            <a:ext cx="4572000" cy="923330"/>
          </a:xfrm>
          <a:prstGeom prst="rect">
            <a:avLst/>
          </a:prstGeom>
        </p:spPr>
        <p:txBody>
          <a:bodyPr>
            <a:spAutoFit/>
          </a:bodyPr>
          <a:lstStyle/>
          <a:p>
            <a:pPr algn="ctr"/>
            <a:r>
              <a:rPr lang="en-US" dirty="0" smtClean="0">
                <a:latin typeface="Arial"/>
                <a:cs typeface="Arial"/>
              </a:rPr>
              <a:t>November 18, 2014</a:t>
            </a:r>
          </a:p>
          <a:p>
            <a:pPr algn="ctr"/>
            <a:r>
              <a:rPr lang="en-US" dirty="0" err="1" smtClean="0">
                <a:latin typeface="Arial"/>
                <a:cs typeface="Arial"/>
              </a:rPr>
              <a:t>Suomi</a:t>
            </a:r>
            <a:r>
              <a:rPr lang="en-US" dirty="0" smtClean="0">
                <a:latin typeface="Arial"/>
                <a:cs typeface="Arial"/>
              </a:rPr>
              <a:t> </a:t>
            </a:r>
            <a:r>
              <a:rPr lang="en-US" dirty="0" smtClean="0">
                <a:latin typeface="Arial"/>
                <a:cs typeface="Arial"/>
              </a:rPr>
              <a:t>NPP </a:t>
            </a:r>
            <a:r>
              <a:rPr lang="en-US" dirty="0" smtClean="0">
                <a:latin typeface="Arial"/>
                <a:cs typeface="Arial"/>
              </a:rPr>
              <a:t>Applications Workshop, Huntsville, AL</a:t>
            </a:r>
            <a:endParaRPr lang="en-US" dirty="0">
              <a:latin typeface="Arial"/>
              <a:cs typeface="Arial"/>
            </a:endParaRPr>
          </a:p>
        </p:txBody>
      </p:sp>
    </p:spTree>
    <p:extLst>
      <p:ext uri="{BB962C8B-B14F-4D97-AF65-F5344CB8AC3E}">
        <p14:creationId xmlns:p14="http://schemas.microsoft.com/office/powerpoint/2010/main" val="897781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7200" y="1065213"/>
            <a:ext cx="4040188" cy="639762"/>
          </a:xfrm>
        </p:spPr>
        <p:txBody>
          <a:bodyPr>
            <a:normAutofit/>
          </a:bodyPr>
          <a:lstStyle/>
          <a:p>
            <a:r>
              <a:rPr lang="en-US" dirty="0" smtClean="0"/>
              <a:t>Overview</a:t>
            </a:r>
            <a:endParaRPr lang="en-US" dirty="0"/>
          </a:p>
        </p:txBody>
      </p:sp>
      <p:sp>
        <p:nvSpPr>
          <p:cNvPr id="5" name="Content Placeholder 4"/>
          <p:cNvSpPr>
            <a:spLocks noGrp="1"/>
          </p:cNvSpPr>
          <p:nvPr>
            <p:ph sz="half" idx="2"/>
          </p:nvPr>
        </p:nvSpPr>
        <p:spPr>
          <a:xfrm>
            <a:off x="457200" y="1704974"/>
            <a:ext cx="4914900" cy="4578703"/>
          </a:xfrm>
        </p:spPr>
        <p:txBody>
          <a:bodyPr>
            <a:noAutofit/>
          </a:bodyPr>
          <a:lstStyle/>
          <a:p>
            <a:pPr>
              <a:spcBef>
                <a:spcPts val="0"/>
              </a:spcBef>
              <a:spcAft>
                <a:spcPts val="1200"/>
              </a:spcAft>
            </a:pPr>
            <a:r>
              <a:rPr lang="en-US" sz="1800" dirty="0" smtClean="0"/>
              <a:t>Develop </a:t>
            </a:r>
            <a:r>
              <a:rPr lang="en-US" sz="1800" dirty="0"/>
              <a:t>science quality standard data products using </a:t>
            </a:r>
            <a:r>
              <a:rPr lang="en-US" sz="1800" dirty="0" smtClean="0"/>
              <a:t>S-NPP </a:t>
            </a:r>
            <a:r>
              <a:rPr lang="en-US" sz="1800" dirty="0"/>
              <a:t>measurements that </a:t>
            </a:r>
            <a:r>
              <a:rPr lang="en-US" sz="1800" dirty="0" smtClean="0"/>
              <a:t>enable </a:t>
            </a:r>
            <a:r>
              <a:rPr lang="en-US" sz="1800" dirty="0"/>
              <a:t>continuity of </a:t>
            </a:r>
            <a:r>
              <a:rPr lang="en-US" sz="1800" dirty="0" smtClean="0"/>
              <a:t>standard </a:t>
            </a:r>
            <a:r>
              <a:rPr lang="en-US" sz="1800" dirty="0"/>
              <a:t>Earth system data records from NASA’s EOS Terra, Aqua, and/or Aura </a:t>
            </a:r>
            <a:r>
              <a:rPr lang="en-US" sz="1800" dirty="0" smtClean="0"/>
              <a:t>satellites</a:t>
            </a:r>
          </a:p>
          <a:p>
            <a:pPr>
              <a:spcBef>
                <a:spcPts val="0"/>
              </a:spcBef>
              <a:spcAft>
                <a:spcPts val="1200"/>
              </a:spcAft>
            </a:pPr>
            <a:r>
              <a:rPr lang="en-US" sz="1800" dirty="0" smtClean="0"/>
              <a:t>Develop </a:t>
            </a:r>
            <a:r>
              <a:rPr lang="en-US" sz="1800" dirty="0"/>
              <a:t>innovative and practical </a:t>
            </a:r>
            <a:r>
              <a:rPr lang="en-US" sz="1800" dirty="0" smtClean="0"/>
              <a:t>applications of S-NPP data </a:t>
            </a:r>
          </a:p>
          <a:p>
            <a:pPr>
              <a:spcBef>
                <a:spcPts val="0"/>
              </a:spcBef>
              <a:spcAft>
                <a:spcPts val="1200"/>
              </a:spcAft>
            </a:pPr>
            <a:r>
              <a:rPr lang="en-US" sz="1800" dirty="0" smtClean="0"/>
              <a:t>Develop </a:t>
            </a:r>
            <a:r>
              <a:rPr lang="en-US" sz="1800" dirty="0"/>
              <a:t>other new science data products from </a:t>
            </a:r>
            <a:r>
              <a:rPr lang="en-US" sz="1800" dirty="0" smtClean="0"/>
              <a:t>S-NPP </a:t>
            </a:r>
            <a:r>
              <a:rPr lang="en-US" sz="1800" dirty="0"/>
              <a:t>measurements that </a:t>
            </a:r>
            <a:r>
              <a:rPr lang="en-US" sz="1800" dirty="0" smtClean="0"/>
              <a:t>meet </a:t>
            </a:r>
            <a:r>
              <a:rPr lang="en-US" sz="1800" dirty="0"/>
              <a:t>high-priority Earth science needs </a:t>
            </a:r>
            <a:endParaRPr lang="en-US" sz="1800" dirty="0"/>
          </a:p>
          <a:p>
            <a:pPr>
              <a:spcBef>
                <a:spcPts val="0"/>
              </a:spcBef>
              <a:spcAft>
                <a:spcPts val="600"/>
              </a:spcAft>
            </a:pPr>
            <a:r>
              <a:rPr lang="en-US" sz="1800" dirty="0" smtClean="0"/>
              <a:t>NASA S-NPP Science Team</a:t>
            </a:r>
          </a:p>
          <a:p>
            <a:pPr lvl="1">
              <a:spcBef>
                <a:spcPts val="0"/>
              </a:spcBef>
              <a:spcAft>
                <a:spcPts val="600"/>
              </a:spcAft>
            </a:pPr>
            <a:r>
              <a:rPr lang="en-US" sz="1800" dirty="0" smtClean="0"/>
              <a:t>2010-2014:  PEATEs </a:t>
            </a:r>
            <a:r>
              <a:rPr lang="en-US" sz="1800" dirty="0" smtClean="0">
                <a:sym typeface="Wingdings"/>
              </a:rPr>
              <a:t> </a:t>
            </a:r>
            <a:r>
              <a:rPr lang="en-US" sz="1800" dirty="0" smtClean="0"/>
              <a:t>Evaluation of S-NPP RDRs, SDRs, EDRs, IPs</a:t>
            </a:r>
          </a:p>
          <a:p>
            <a:pPr lvl="1">
              <a:spcBef>
                <a:spcPts val="0"/>
              </a:spcBef>
              <a:spcAft>
                <a:spcPts val="600"/>
              </a:spcAft>
            </a:pPr>
            <a:r>
              <a:rPr lang="en-US" sz="1800" dirty="0" smtClean="0"/>
              <a:t>2014-2018: </a:t>
            </a:r>
            <a:r>
              <a:rPr lang="en-US" sz="1800" dirty="0"/>
              <a:t>Science Investigator-led Processing Systems (SIPS) </a:t>
            </a:r>
            <a:r>
              <a:rPr lang="en-US" sz="1800" dirty="0" smtClean="0"/>
              <a:t> </a:t>
            </a:r>
            <a:r>
              <a:rPr lang="en-US" sz="1800" dirty="0" smtClean="0">
                <a:sym typeface="Wingdings"/>
              </a:rPr>
              <a:t> Production of MODIS-compatible S-NPP data products</a:t>
            </a:r>
            <a:endParaRPr lang="en-US" sz="1800" dirty="0" smtClean="0"/>
          </a:p>
          <a:p>
            <a:endParaRPr lang="en-US" sz="1800" dirty="0"/>
          </a:p>
        </p:txBody>
      </p:sp>
      <p:sp>
        <p:nvSpPr>
          <p:cNvPr id="8" name="Title 1"/>
          <p:cNvSpPr>
            <a:spLocks noGrp="1"/>
          </p:cNvSpPr>
          <p:nvPr>
            <p:ph type="title"/>
          </p:nvPr>
        </p:nvSpPr>
        <p:spPr>
          <a:xfrm>
            <a:off x="457200" y="274638"/>
            <a:ext cx="8229600" cy="804862"/>
          </a:xfrm>
        </p:spPr>
        <p:txBody>
          <a:bodyPr>
            <a:normAutofit/>
          </a:bodyPr>
          <a:lstStyle/>
          <a:p>
            <a:r>
              <a:rPr lang="en-US" sz="3200" dirty="0">
                <a:latin typeface="Arial"/>
                <a:cs typeface="Arial"/>
              </a:rPr>
              <a:t>2013 NASA ROSES S-NPP Solicitation</a:t>
            </a:r>
          </a:p>
        </p:txBody>
      </p:sp>
      <p:sp>
        <p:nvSpPr>
          <p:cNvPr id="13" name="Rectangle 12"/>
          <p:cNvSpPr/>
          <p:nvPr/>
        </p:nvSpPr>
        <p:spPr>
          <a:xfrm>
            <a:off x="4955998" y="4057134"/>
            <a:ext cx="4572000" cy="369332"/>
          </a:xfrm>
          <a:prstGeom prst="rect">
            <a:avLst/>
          </a:prstGeom>
        </p:spPr>
        <p:txBody>
          <a:bodyPr>
            <a:spAutoFit/>
          </a:bodyPr>
          <a:lstStyle/>
          <a:p>
            <a:pPr algn="ctr"/>
            <a:r>
              <a:rPr lang="en-US" dirty="0" smtClean="0"/>
              <a:t>VIIRS AOT, Europe, Mar 3-9, 2014 </a:t>
            </a:r>
            <a:endParaRPr lang="en-US" dirty="0"/>
          </a:p>
        </p:txBody>
      </p:sp>
      <p:pic>
        <p:nvPicPr>
          <p:cNvPr id="14" name="Picture 13"/>
          <p:cNvPicPr>
            <a:picLocks noChangeAspect="1"/>
          </p:cNvPicPr>
          <p:nvPr/>
        </p:nvPicPr>
        <p:blipFill>
          <a:blip r:embed="rId3"/>
          <a:stretch>
            <a:fillRect/>
          </a:stretch>
        </p:blipFill>
        <p:spPr>
          <a:xfrm>
            <a:off x="5346700" y="1473994"/>
            <a:ext cx="3594099" cy="2021681"/>
          </a:xfrm>
          <a:prstGeom prst="rect">
            <a:avLst/>
          </a:prstGeom>
        </p:spPr>
      </p:pic>
      <p:pic>
        <p:nvPicPr>
          <p:cNvPr id="15" name="Picture 14"/>
          <p:cNvPicPr>
            <a:picLocks noChangeAspect="1"/>
          </p:cNvPicPr>
          <p:nvPr/>
        </p:nvPicPr>
        <p:blipFill>
          <a:blip r:embed="rId4"/>
          <a:stretch>
            <a:fillRect/>
          </a:stretch>
        </p:blipFill>
        <p:spPr>
          <a:xfrm>
            <a:off x="6299200" y="3534210"/>
            <a:ext cx="2082800" cy="547212"/>
          </a:xfrm>
          <a:prstGeom prst="rect">
            <a:avLst/>
          </a:prstGeom>
        </p:spPr>
      </p:pic>
    </p:spTree>
    <p:extLst>
      <p:ext uri="{BB962C8B-B14F-4D97-AF65-F5344CB8AC3E}">
        <p14:creationId xmlns:p14="http://schemas.microsoft.com/office/powerpoint/2010/main" val="145411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457200" y="1730374"/>
            <a:ext cx="4800600" cy="4987926"/>
          </a:xfrm>
        </p:spPr>
        <p:txBody>
          <a:bodyPr>
            <a:normAutofit fontScale="92500" lnSpcReduction="20000"/>
          </a:bodyPr>
          <a:lstStyle/>
          <a:p>
            <a:pPr marL="228600" indent="-228600">
              <a:spcBef>
                <a:spcPts val="0"/>
              </a:spcBef>
              <a:spcAft>
                <a:spcPts val="600"/>
              </a:spcAft>
            </a:pPr>
            <a:r>
              <a:rPr lang="en-US" sz="1900" dirty="0" smtClean="0"/>
              <a:t>Five NASA Science </a:t>
            </a:r>
            <a:r>
              <a:rPr lang="en-US" sz="1900" dirty="0"/>
              <a:t>Investigator-led Processing </a:t>
            </a:r>
            <a:r>
              <a:rPr lang="en-US" sz="1900" dirty="0" smtClean="0"/>
              <a:t>Systems (SIPS):</a:t>
            </a:r>
            <a:endParaRPr lang="en-US" sz="1900" dirty="0"/>
          </a:p>
          <a:p>
            <a:pPr marL="457200" lvl="1" indent="-228600">
              <a:spcBef>
                <a:spcPts val="0"/>
              </a:spcBef>
              <a:spcAft>
                <a:spcPts val="600"/>
              </a:spcAft>
            </a:pPr>
            <a:r>
              <a:rPr lang="en-US" sz="1900" dirty="0" err="1" smtClean="0"/>
              <a:t>Suomi</a:t>
            </a:r>
            <a:r>
              <a:rPr lang="en-US" sz="1900" dirty="0" smtClean="0"/>
              <a:t> </a:t>
            </a:r>
            <a:r>
              <a:rPr lang="en-US" sz="1900" dirty="0"/>
              <a:t>NPP Land </a:t>
            </a:r>
            <a:r>
              <a:rPr lang="en-US" sz="1900" dirty="0" smtClean="0"/>
              <a:t>SIPS (Edward </a:t>
            </a:r>
            <a:r>
              <a:rPr lang="en-US" sz="1900" dirty="0" err="1" smtClean="0"/>
              <a:t>Masuoka</a:t>
            </a:r>
            <a:r>
              <a:rPr lang="en-US" sz="1900" dirty="0" smtClean="0"/>
              <a:t>, GSFC)</a:t>
            </a:r>
            <a:endParaRPr lang="en-US" sz="1900" dirty="0"/>
          </a:p>
          <a:p>
            <a:pPr marL="457200" lvl="1" indent="-228600">
              <a:spcBef>
                <a:spcPts val="0"/>
              </a:spcBef>
              <a:spcAft>
                <a:spcPts val="600"/>
              </a:spcAft>
            </a:pPr>
            <a:r>
              <a:rPr lang="en-US" sz="1900" dirty="0" err="1" smtClean="0"/>
              <a:t>Suomi</a:t>
            </a:r>
            <a:r>
              <a:rPr lang="en-US" sz="1900" dirty="0" smtClean="0"/>
              <a:t> </a:t>
            </a:r>
            <a:r>
              <a:rPr lang="en-US" sz="1900" dirty="0"/>
              <a:t>NPP Ocean </a:t>
            </a:r>
            <a:r>
              <a:rPr lang="en-US" sz="1900" dirty="0" smtClean="0"/>
              <a:t>SIPS (Gene </a:t>
            </a:r>
            <a:r>
              <a:rPr lang="en-US" sz="1900" dirty="0" err="1" smtClean="0"/>
              <a:t>Fedman</a:t>
            </a:r>
            <a:r>
              <a:rPr lang="en-US" sz="1900" dirty="0" smtClean="0"/>
              <a:t>, GSFC)</a:t>
            </a:r>
            <a:endParaRPr lang="en-US" sz="1900" dirty="0"/>
          </a:p>
          <a:p>
            <a:pPr marL="457200" lvl="1" indent="-228600">
              <a:spcBef>
                <a:spcPts val="0"/>
              </a:spcBef>
              <a:spcAft>
                <a:spcPts val="600"/>
              </a:spcAft>
            </a:pPr>
            <a:r>
              <a:rPr lang="en-US" sz="1900" dirty="0" err="1" smtClean="0"/>
              <a:t>Suomi</a:t>
            </a:r>
            <a:r>
              <a:rPr lang="en-US" sz="1900" dirty="0" smtClean="0"/>
              <a:t> </a:t>
            </a:r>
            <a:r>
              <a:rPr lang="en-US" sz="1900" dirty="0"/>
              <a:t>NPP Atmosphere </a:t>
            </a:r>
            <a:r>
              <a:rPr lang="en-US" sz="1900" dirty="0" smtClean="0"/>
              <a:t>SIPS (Liam </a:t>
            </a:r>
            <a:r>
              <a:rPr lang="en-US" sz="1900" dirty="0" err="1" smtClean="0"/>
              <a:t>Gumley</a:t>
            </a:r>
            <a:r>
              <a:rPr lang="en-US" sz="1900" dirty="0" smtClean="0"/>
              <a:t> (U. of Wisconsin-Madison)</a:t>
            </a:r>
            <a:endParaRPr lang="en-US" sz="1900" dirty="0"/>
          </a:p>
          <a:p>
            <a:pPr marL="457200" lvl="1" indent="-228600">
              <a:spcBef>
                <a:spcPts val="0"/>
              </a:spcBef>
              <a:spcAft>
                <a:spcPts val="600"/>
              </a:spcAft>
            </a:pPr>
            <a:r>
              <a:rPr lang="en-US" sz="1900" dirty="0" err="1" smtClean="0"/>
              <a:t>Suomi</a:t>
            </a:r>
            <a:r>
              <a:rPr lang="en-US" sz="1900" dirty="0" smtClean="0"/>
              <a:t> </a:t>
            </a:r>
            <a:r>
              <a:rPr lang="en-US" sz="1900" dirty="0"/>
              <a:t>NPP Ozone </a:t>
            </a:r>
            <a:r>
              <a:rPr lang="en-US" sz="1900" dirty="0" smtClean="0"/>
              <a:t>SIPS </a:t>
            </a:r>
            <a:r>
              <a:rPr lang="en-US" sz="1900" dirty="0"/>
              <a:t>(Edward </a:t>
            </a:r>
            <a:r>
              <a:rPr lang="en-US" sz="1900" dirty="0" err="1"/>
              <a:t>Masuoka</a:t>
            </a:r>
            <a:r>
              <a:rPr lang="en-US" sz="1900" dirty="0"/>
              <a:t>, GSFC</a:t>
            </a:r>
            <a:r>
              <a:rPr lang="en-US" sz="1900" dirty="0" smtClean="0"/>
              <a:t>)</a:t>
            </a:r>
            <a:endParaRPr lang="en-US" sz="1900" dirty="0"/>
          </a:p>
          <a:p>
            <a:pPr marL="457200" lvl="1" indent="-228600">
              <a:spcBef>
                <a:spcPts val="0"/>
              </a:spcBef>
              <a:spcAft>
                <a:spcPts val="600"/>
              </a:spcAft>
            </a:pPr>
            <a:r>
              <a:rPr lang="en-US" sz="1900" dirty="0" err="1" smtClean="0"/>
              <a:t>Suomi</a:t>
            </a:r>
            <a:r>
              <a:rPr lang="en-US" sz="1900" dirty="0" smtClean="0"/>
              <a:t> </a:t>
            </a:r>
            <a:r>
              <a:rPr lang="en-US" sz="1900" dirty="0"/>
              <a:t>NPP Sounder </a:t>
            </a:r>
            <a:r>
              <a:rPr lang="en-US" sz="1900" dirty="0" smtClean="0"/>
              <a:t>SIPS (Steve Friedman, JPL)</a:t>
            </a:r>
          </a:p>
          <a:p>
            <a:pPr marL="228600" indent="-228600">
              <a:spcBef>
                <a:spcPts val="0"/>
              </a:spcBef>
              <a:spcAft>
                <a:spcPts val="1200"/>
              </a:spcAft>
            </a:pPr>
            <a:r>
              <a:rPr lang="en-US" sz="1900" dirty="0" smtClean="0"/>
              <a:t>Forty new ST science investigations across a broad range of disciplines and research questions</a:t>
            </a:r>
          </a:p>
          <a:p>
            <a:pPr marL="228600" indent="-228600">
              <a:spcBef>
                <a:spcPts val="0"/>
              </a:spcBef>
              <a:spcAft>
                <a:spcPts val="600"/>
              </a:spcAft>
            </a:pPr>
            <a:r>
              <a:rPr lang="en-US" sz="1900" dirty="0"/>
              <a:t>NNH13ZDA001N-SNPP </a:t>
            </a:r>
            <a:r>
              <a:rPr lang="en-US" sz="1900" dirty="0" smtClean="0"/>
              <a:t>Selections:</a:t>
            </a:r>
          </a:p>
          <a:p>
            <a:pPr marL="400050" lvl="1" indent="0">
              <a:spcAft>
                <a:spcPts val="600"/>
              </a:spcAft>
              <a:buNone/>
            </a:pPr>
            <a:r>
              <a:rPr lang="en-US" sz="1200" dirty="0" smtClean="0"/>
              <a:t>http</a:t>
            </a:r>
            <a:r>
              <a:rPr lang="en-US" sz="1200" dirty="0"/>
              <a:t>://</a:t>
            </a:r>
            <a:r>
              <a:rPr lang="en-US" sz="1200" dirty="0" err="1"/>
              <a:t>nspires.nasaprs.com</a:t>
            </a:r>
            <a:r>
              <a:rPr lang="en-US" sz="1200" dirty="0"/>
              <a:t>/external/solicitations/</a:t>
            </a:r>
            <a:r>
              <a:rPr lang="en-US" sz="1200" dirty="0" err="1"/>
              <a:t>summary.do?method</a:t>
            </a:r>
            <a:r>
              <a:rPr lang="en-US" sz="1200" dirty="0"/>
              <a:t>=</a:t>
            </a:r>
            <a:r>
              <a:rPr lang="en-US" sz="1200" dirty="0" err="1"/>
              <a:t>init&amp;solId</a:t>
            </a:r>
            <a:r>
              <a:rPr lang="en-US" sz="1200" dirty="0"/>
              <a:t>={1261845A-B208-8E8B-38F9-34040759A07A}&amp;path=open</a:t>
            </a:r>
          </a:p>
          <a:p>
            <a:pPr marL="228600" indent="-228600"/>
            <a:endParaRPr lang="en-US" sz="1800" dirty="0" smtClean="0"/>
          </a:p>
          <a:p>
            <a:pPr marL="628650" lvl="1" indent="-228600"/>
            <a:endParaRPr lang="en-US" sz="1800" dirty="0"/>
          </a:p>
          <a:p>
            <a:pPr marL="628650" lvl="1" indent="-228600"/>
            <a:endParaRPr lang="en-US" sz="1800" dirty="0"/>
          </a:p>
        </p:txBody>
      </p:sp>
      <p:sp>
        <p:nvSpPr>
          <p:cNvPr id="8" name="Title 1"/>
          <p:cNvSpPr>
            <a:spLocks noGrp="1"/>
          </p:cNvSpPr>
          <p:nvPr>
            <p:ph type="title"/>
          </p:nvPr>
        </p:nvSpPr>
        <p:spPr>
          <a:xfrm>
            <a:off x="457200" y="274638"/>
            <a:ext cx="8229600" cy="804862"/>
          </a:xfrm>
        </p:spPr>
        <p:txBody>
          <a:bodyPr>
            <a:normAutofit/>
          </a:bodyPr>
          <a:lstStyle/>
          <a:p>
            <a:r>
              <a:rPr lang="en-US" sz="3200" dirty="0">
                <a:latin typeface="Arial"/>
                <a:cs typeface="Arial"/>
              </a:rPr>
              <a:t>2013 NASA ROSES S-NPP Solicitation</a:t>
            </a:r>
          </a:p>
        </p:txBody>
      </p:sp>
      <p:sp>
        <p:nvSpPr>
          <p:cNvPr id="10" name="Text Placeholder 3"/>
          <p:cNvSpPr>
            <a:spLocks noGrp="1"/>
          </p:cNvSpPr>
          <p:nvPr>
            <p:ph type="body" idx="1"/>
          </p:nvPr>
        </p:nvSpPr>
        <p:spPr>
          <a:xfrm>
            <a:off x="457200" y="1065213"/>
            <a:ext cx="4040188" cy="639762"/>
          </a:xfrm>
        </p:spPr>
        <p:txBody>
          <a:bodyPr>
            <a:normAutofit/>
          </a:bodyPr>
          <a:lstStyle/>
          <a:p>
            <a:r>
              <a:rPr lang="en-US" dirty="0" smtClean="0"/>
              <a:t>Selections</a:t>
            </a:r>
            <a:endParaRPr lang="en-US" dirty="0"/>
          </a:p>
        </p:txBody>
      </p:sp>
      <p:pic>
        <p:nvPicPr>
          <p:cNvPr id="12" name="Picture 11"/>
          <p:cNvPicPr>
            <a:picLocks noChangeAspect="1"/>
          </p:cNvPicPr>
          <p:nvPr/>
        </p:nvPicPr>
        <p:blipFill>
          <a:blip r:embed="rId3"/>
          <a:stretch>
            <a:fillRect/>
          </a:stretch>
        </p:blipFill>
        <p:spPr>
          <a:xfrm>
            <a:off x="5321300" y="1130299"/>
            <a:ext cx="3479800" cy="4496025"/>
          </a:xfrm>
          <a:prstGeom prst="rect">
            <a:avLst/>
          </a:prstGeom>
        </p:spPr>
      </p:pic>
    </p:spTree>
    <p:extLst>
      <p:ext uri="{BB962C8B-B14F-4D97-AF65-F5344CB8AC3E}">
        <p14:creationId xmlns:p14="http://schemas.microsoft.com/office/powerpoint/2010/main" val="3420136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6462"/>
          </a:xfrm>
        </p:spPr>
        <p:txBody>
          <a:bodyPr>
            <a:normAutofit/>
          </a:bodyPr>
          <a:lstStyle/>
          <a:p>
            <a:r>
              <a:rPr lang="en-US" sz="3200" dirty="0" smtClean="0">
                <a:latin typeface="Arial"/>
                <a:cs typeface="Arial"/>
              </a:rPr>
              <a:t>2012 S-NPP Applications Workshop</a:t>
            </a:r>
            <a:endParaRPr lang="en-US" sz="3200" dirty="0">
              <a:latin typeface="Arial"/>
              <a:cs typeface="Arial"/>
            </a:endParaRPr>
          </a:p>
        </p:txBody>
      </p:sp>
      <p:sp>
        <p:nvSpPr>
          <p:cNvPr id="4" name="Text Placeholder 3"/>
          <p:cNvSpPr>
            <a:spLocks noGrp="1"/>
          </p:cNvSpPr>
          <p:nvPr>
            <p:ph type="body" idx="1"/>
          </p:nvPr>
        </p:nvSpPr>
        <p:spPr>
          <a:xfrm>
            <a:off x="457200" y="1268413"/>
            <a:ext cx="4040188" cy="639762"/>
          </a:xfrm>
        </p:spPr>
        <p:txBody>
          <a:bodyPr/>
          <a:lstStyle/>
          <a:p>
            <a:r>
              <a:rPr lang="en-US" dirty="0" smtClean="0"/>
              <a:t>Meeting Overview</a:t>
            </a:r>
            <a:endParaRPr lang="en-US" dirty="0"/>
          </a:p>
        </p:txBody>
      </p:sp>
      <p:sp>
        <p:nvSpPr>
          <p:cNvPr id="5" name="Content Placeholder 4"/>
          <p:cNvSpPr>
            <a:spLocks noGrp="1"/>
          </p:cNvSpPr>
          <p:nvPr>
            <p:ph sz="half" idx="2"/>
          </p:nvPr>
        </p:nvSpPr>
        <p:spPr>
          <a:xfrm>
            <a:off x="457200" y="1908174"/>
            <a:ext cx="4181298" cy="4683125"/>
          </a:xfrm>
        </p:spPr>
        <p:txBody>
          <a:bodyPr>
            <a:normAutofit/>
          </a:bodyPr>
          <a:lstStyle/>
          <a:p>
            <a:r>
              <a:rPr lang="en-US" dirty="0" smtClean="0"/>
              <a:t>June 21-22, Washington, DC</a:t>
            </a:r>
          </a:p>
          <a:p>
            <a:r>
              <a:rPr lang="en-US" dirty="0" smtClean="0"/>
              <a:t>140 participants from federal agencies, state agencies, universities and non-profits, </a:t>
            </a:r>
            <a:r>
              <a:rPr lang="en-US" dirty="0" smtClean="0"/>
              <a:t>commercial sector</a:t>
            </a:r>
            <a:endParaRPr lang="en-US" dirty="0" smtClean="0"/>
          </a:p>
          <a:p>
            <a:r>
              <a:rPr lang="en-US" dirty="0" smtClean="0"/>
              <a:t>First </a:t>
            </a:r>
            <a:r>
              <a:rPr lang="en-US" dirty="0" err="1" smtClean="0"/>
              <a:t>Suomi</a:t>
            </a:r>
            <a:r>
              <a:rPr lang="en-US" dirty="0" smtClean="0"/>
              <a:t> NPP </a:t>
            </a:r>
            <a:r>
              <a:rPr lang="en-US" dirty="0" smtClean="0"/>
              <a:t>data acquisition on Nov 21, 2011</a:t>
            </a:r>
          </a:p>
          <a:p>
            <a:r>
              <a:rPr lang="en-US" dirty="0" smtClean="0"/>
              <a:t>Feb 22, 2012, </a:t>
            </a:r>
            <a:r>
              <a:rPr lang="en-US" dirty="0" err="1" smtClean="0"/>
              <a:t>Suomi</a:t>
            </a:r>
            <a:r>
              <a:rPr lang="en-US" dirty="0" smtClean="0"/>
              <a:t> NPP spacecraft transitioned to NOAA for operational control</a:t>
            </a:r>
          </a:p>
          <a:p>
            <a:endParaRPr lang="en-US" dirty="0"/>
          </a:p>
          <a:p>
            <a:endParaRPr lang="en-US" dirty="0" smtClean="0"/>
          </a:p>
          <a:p>
            <a:endParaRPr lang="en-US" dirty="0"/>
          </a:p>
        </p:txBody>
      </p:sp>
      <p:pic>
        <p:nvPicPr>
          <p:cNvPr id="12" name="Picture 11"/>
          <p:cNvPicPr>
            <a:picLocks noChangeAspect="1"/>
          </p:cNvPicPr>
          <p:nvPr/>
        </p:nvPicPr>
        <p:blipFill>
          <a:blip r:embed="rId3"/>
          <a:stretch>
            <a:fillRect/>
          </a:stretch>
        </p:blipFill>
        <p:spPr>
          <a:xfrm>
            <a:off x="4834066" y="1371600"/>
            <a:ext cx="3916233" cy="5115278"/>
          </a:xfrm>
          <a:prstGeom prst="rect">
            <a:avLst/>
          </a:prstGeom>
        </p:spPr>
      </p:pic>
      <p:sp>
        <p:nvSpPr>
          <p:cNvPr id="8" name="Rectangle 7"/>
          <p:cNvSpPr/>
          <p:nvPr/>
        </p:nvSpPr>
        <p:spPr>
          <a:xfrm>
            <a:off x="4638498" y="5887364"/>
            <a:ext cx="4572000" cy="923330"/>
          </a:xfrm>
          <a:prstGeom prst="rect">
            <a:avLst/>
          </a:prstGeom>
        </p:spPr>
        <p:txBody>
          <a:bodyPr>
            <a:spAutoFit/>
          </a:bodyPr>
          <a:lstStyle/>
          <a:p>
            <a:r>
              <a:rPr lang="en-US" dirty="0" err="1" smtClean="0"/>
              <a:t>Suomi</a:t>
            </a:r>
            <a:r>
              <a:rPr lang="en-US" dirty="0" smtClean="0"/>
              <a:t> National Polar-orbiting Partnership</a:t>
            </a:r>
          </a:p>
          <a:p>
            <a:r>
              <a:rPr lang="en-US" dirty="0" smtClean="0"/>
              <a:t>Launch Site: Vandenberg Air Force Base, Calif.</a:t>
            </a:r>
          </a:p>
          <a:p>
            <a:r>
              <a:rPr lang="en-US" dirty="0" smtClean="0"/>
              <a:t>Launch Date: Oct. 28, 2011, 5:48 a.m. EDT </a:t>
            </a:r>
            <a:endParaRPr lang="en-US" dirty="0"/>
          </a:p>
        </p:txBody>
      </p:sp>
    </p:spTree>
    <p:extLst>
      <p:ext uri="{BB962C8B-B14F-4D97-AF65-F5344CB8AC3E}">
        <p14:creationId xmlns:p14="http://schemas.microsoft.com/office/powerpoint/2010/main" val="639899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3200" dirty="0" smtClean="0">
                <a:latin typeface="Arial"/>
                <a:cs typeface="Arial"/>
              </a:rPr>
              <a:t>2012 S-NPP Applications Workshop</a:t>
            </a:r>
            <a:endParaRPr lang="en-US" sz="3200" dirty="0">
              <a:latin typeface="Arial"/>
              <a:cs typeface="Arial"/>
            </a:endParaRPr>
          </a:p>
        </p:txBody>
      </p:sp>
      <p:sp>
        <p:nvSpPr>
          <p:cNvPr id="4" name="Text Placeholder 3"/>
          <p:cNvSpPr>
            <a:spLocks noGrp="1"/>
          </p:cNvSpPr>
          <p:nvPr>
            <p:ph type="body" idx="1"/>
          </p:nvPr>
        </p:nvSpPr>
        <p:spPr>
          <a:xfrm>
            <a:off x="571500" y="1230313"/>
            <a:ext cx="4040188" cy="639762"/>
          </a:xfrm>
        </p:spPr>
        <p:txBody>
          <a:bodyPr/>
          <a:lstStyle/>
          <a:p>
            <a:r>
              <a:rPr lang="en-US" dirty="0" smtClean="0"/>
              <a:t>Meeting Objectives</a:t>
            </a:r>
            <a:endParaRPr lang="en-US" dirty="0"/>
          </a:p>
        </p:txBody>
      </p:sp>
      <p:sp>
        <p:nvSpPr>
          <p:cNvPr id="5" name="Content Placeholder 4"/>
          <p:cNvSpPr>
            <a:spLocks noGrp="1"/>
          </p:cNvSpPr>
          <p:nvPr>
            <p:ph sz="half" idx="2"/>
          </p:nvPr>
        </p:nvSpPr>
        <p:spPr>
          <a:xfrm>
            <a:off x="571500" y="1870074"/>
            <a:ext cx="4318000" cy="4578703"/>
          </a:xfrm>
        </p:spPr>
        <p:txBody>
          <a:bodyPr>
            <a:noAutofit/>
          </a:bodyPr>
          <a:lstStyle/>
          <a:p>
            <a:pPr marL="228600" lvl="0" indent="-228600">
              <a:spcBef>
                <a:spcPts val="0"/>
              </a:spcBef>
              <a:spcAft>
                <a:spcPts val="1200"/>
              </a:spcAft>
            </a:pPr>
            <a:r>
              <a:rPr lang="en-US" sz="2000" dirty="0"/>
              <a:t>Update the Earth science and </a:t>
            </a:r>
            <a:r>
              <a:rPr lang="en-US" sz="2000" dirty="0" smtClean="0"/>
              <a:t>applications communities </a:t>
            </a:r>
            <a:r>
              <a:rPr lang="en-US" sz="2000" dirty="0"/>
              <a:t>on the </a:t>
            </a:r>
            <a:r>
              <a:rPr lang="en-US" sz="2000" dirty="0" err="1" smtClean="0"/>
              <a:t>Suomi</a:t>
            </a:r>
            <a:r>
              <a:rPr lang="en-US" sz="2000" dirty="0"/>
              <a:t> </a:t>
            </a:r>
            <a:r>
              <a:rPr lang="en-US" sz="2000" dirty="0" smtClean="0"/>
              <a:t>NPP </a:t>
            </a:r>
            <a:r>
              <a:rPr lang="en-US" sz="2000" dirty="0"/>
              <a:t>mission, including, instrument performance, data characteristics, access to data and data products</a:t>
            </a:r>
            <a:r>
              <a:rPr lang="en-US" sz="2000" dirty="0" smtClean="0"/>
              <a:t>.</a:t>
            </a:r>
            <a:endParaRPr lang="en-US" sz="2000" dirty="0"/>
          </a:p>
          <a:p>
            <a:pPr marL="228600" lvl="0" indent="-228600">
              <a:spcBef>
                <a:spcPts val="0"/>
              </a:spcBef>
              <a:spcAft>
                <a:spcPts val="1200"/>
              </a:spcAft>
            </a:pPr>
            <a:r>
              <a:rPr lang="en-US" sz="2000" dirty="0"/>
              <a:t>Identify and review potential applications of data from all </a:t>
            </a:r>
            <a:r>
              <a:rPr lang="en-US" sz="2000" dirty="0" smtClean="0"/>
              <a:t>S-NPP </a:t>
            </a:r>
            <a:r>
              <a:rPr lang="en-US" sz="2000" dirty="0"/>
              <a:t>instruments, with emphasis on </a:t>
            </a:r>
            <a:r>
              <a:rPr lang="en-US" sz="2000" dirty="0" smtClean="0"/>
              <a:t>VIIRS. </a:t>
            </a:r>
            <a:r>
              <a:rPr lang="en-US" sz="2000" dirty="0"/>
              <a:t> </a:t>
            </a:r>
          </a:p>
          <a:p>
            <a:pPr marL="228600" lvl="0" indent="-228600">
              <a:spcBef>
                <a:spcPts val="0"/>
              </a:spcBef>
              <a:spcAft>
                <a:spcPts val="1200"/>
              </a:spcAft>
            </a:pPr>
            <a:r>
              <a:rPr lang="en-US" sz="2000" dirty="0"/>
              <a:t>Provide an opportunity for identification of requirements and community feedback to NASA on data products, data access and other user needs.</a:t>
            </a:r>
          </a:p>
          <a:p>
            <a:pPr marL="0" indent="0">
              <a:buNone/>
            </a:pPr>
            <a:endParaRPr lang="en-US" sz="2000" dirty="0" smtClean="0"/>
          </a:p>
          <a:p>
            <a:endParaRPr lang="en-US" sz="2000" dirty="0"/>
          </a:p>
        </p:txBody>
      </p:sp>
      <p:pic>
        <p:nvPicPr>
          <p:cNvPr id="7" name="Picture 6"/>
          <p:cNvPicPr>
            <a:picLocks noChangeAspect="1"/>
          </p:cNvPicPr>
          <p:nvPr/>
        </p:nvPicPr>
        <p:blipFill>
          <a:blip r:embed="rId3"/>
          <a:stretch>
            <a:fillRect/>
          </a:stretch>
        </p:blipFill>
        <p:spPr>
          <a:xfrm>
            <a:off x="4419600" y="1201738"/>
            <a:ext cx="4219711" cy="2373587"/>
          </a:xfrm>
          <a:prstGeom prst="rect">
            <a:avLst/>
          </a:prstGeom>
        </p:spPr>
      </p:pic>
      <p:pic>
        <p:nvPicPr>
          <p:cNvPr id="9" name="Picture 8"/>
          <p:cNvPicPr>
            <a:picLocks noChangeAspect="1"/>
          </p:cNvPicPr>
          <p:nvPr/>
        </p:nvPicPr>
        <p:blipFill>
          <a:blip r:embed="rId4"/>
          <a:stretch>
            <a:fillRect/>
          </a:stretch>
        </p:blipFill>
        <p:spPr>
          <a:xfrm>
            <a:off x="7061200" y="3111499"/>
            <a:ext cx="1828799" cy="3544133"/>
          </a:xfrm>
          <a:prstGeom prst="rect">
            <a:avLst/>
          </a:prstGeom>
        </p:spPr>
      </p:pic>
    </p:spTree>
    <p:extLst>
      <p:ext uri="{BB962C8B-B14F-4D97-AF65-F5344CB8AC3E}">
        <p14:creationId xmlns:p14="http://schemas.microsoft.com/office/powerpoint/2010/main" val="104926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4862"/>
          </a:xfrm>
        </p:spPr>
        <p:txBody>
          <a:bodyPr>
            <a:normAutofit/>
          </a:bodyPr>
          <a:lstStyle/>
          <a:p>
            <a:r>
              <a:rPr lang="en-US" sz="3200" dirty="0" smtClean="0">
                <a:latin typeface="Arial"/>
                <a:cs typeface="Arial"/>
              </a:rPr>
              <a:t>2012 Community Feedback</a:t>
            </a:r>
            <a:endParaRPr lang="en-US" sz="3200" dirty="0">
              <a:latin typeface="Arial"/>
              <a:cs typeface="Arial"/>
            </a:endParaRPr>
          </a:p>
        </p:txBody>
      </p:sp>
      <p:sp>
        <p:nvSpPr>
          <p:cNvPr id="4" name="Text Placeholder 3"/>
          <p:cNvSpPr>
            <a:spLocks noGrp="1"/>
          </p:cNvSpPr>
          <p:nvPr>
            <p:ph type="body" idx="1"/>
          </p:nvPr>
        </p:nvSpPr>
        <p:spPr>
          <a:xfrm>
            <a:off x="457200" y="1268413"/>
            <a:ext cx="4040188" cy="534987"/>
          </a:xfrm>
        </p:spPr>
        <p:txBody>
          <a:bodyPr>
            <a:normAutofit/>
          </a:bodyPr>
          <a:lstStyle/>
          <a:p>
            <a:r>
              <a:rPr lang="en-US" dirty="0" smtClean="0"/>
              <a:t>Data Consistency</a:t>
            </a:r>
            <a:endParaRPr lang="en-US" dirty="0"/>
          </a:p>
        </p:txBody>
      </p:sp>
      <p:sp>
        <p:nvSpPr>
          <p:cNvPr id="5" name="Content Placeholder 4"/>
          <p:cNvSpPr>
            <a:spLocks noGrp="1"/>
          </p:cNvSpPr>
          <p:nvPr>
            <p:ph sz="half" idx="2"/>
          </p:nvPr>
        </p:nvSpPr>
        <p:spPr>
          <a:xfrm>
            <a:off x="457199" y="1847499"/>
            <a:ext cx="4406901" cy="4121502"/>
          </a:xfrm>
        </p:spPr>
        <p:txBody>
          <a:bodyPr>
            <a:noAutofit/>
          </a:bodyPr>
          <a:lstStyle/>
          <a:p>
            <a:pPr marL="228600" indent="-228600">
              <a:spcBef>
                <a:spcPts val="0"/>
              </a:spcBef>
              <a:spcAft>
                <a:spcPts val="1200"/>
              </a:spcAft>
            </a:pPr>
            <a:r>
              <a:rPr lang="en-US" sz="2000" dirty="0" smtClean="0"/>
              <a:t>EDR / CDR transition  </a:t>
            </a:r>
            <a:r>
              <a:rPr lang="en-US" sz="2000" dirty="0"/>
              <a:t>from EOS instruments to </a:t>
            </a:r>
            <a:r>
              <a:rPr lang="en-US" sz="2000" dirty="0" smtClean="0"/>
              <a:t>S-NPP  / JPSS </a:t>
            </a:r>
            <a:r>
              <a:rPr lang="en-US" sz="2000" dirty="0" smtClean="0">
                <a:sym typeface="Wingdings"/>
              </a:rPr>
              <a:t> </a:t>
            </a:r>
            <a:r>
              <a:rPr lang="en-US" sz="2000" dirty="0" smtClean="0"/>
              <a:t>data </a:t>
            </a:r>
            <a:r>
              <a:rPr lang="en-US" sz="2000" dirty="0"/>
              <a:t>products must be consistent across the data records from different </a:t>
            </a:r>
            <a:r>
              <a:rPr lang="en-US" sz="2000" dirty="0" smtClean="0"/>
              <a:t>instruments</a:t>
            </a:r>
          </a:p>
          <a:p>
            <a:pPr marL="228600" indent="-228600">
              <a:spcBef>
                <a:spcPts val="0"/>
              </a:spcBef>
              <a:spcAft>
                <a:spcPts val="1200"/>
              </a:spcAft>
            </a:pPr>
            <a:r>
              <a:rPr lang="en-US" sz="2000" dirty="0" smtClean="0"/>
              <a:t>EDR  / CDR a</a:t>
            </a:r>
            <a:r>
              <a:rPr lang="en-US" sz="2000" dirty="0" smtClean="0"/>
              <a:t>lgorithms must be consistent, including handling of QA flags</a:t>
            </a:r>
          </a:p>
          <a:p>
            <a:pPr marL="228600" indent="-228600">
              <a:spcBef>
                <a:spcPts val="0"/>
              </a:spcBef>
              <a:spcAft>
                <a:spcPts val="1200"/>
              </a:spcAft>
            </a:pPr>
            <a:r>
              <a:rPr lang="en-US" sz="2000" dirty="0"/>
              <a:t>N</a:t>
            </a:r>
            <a:r>
              <a:rPr lang="en-US" sz="2000" dirty="0" smtClean="0"/>
              <a:t>ecessary </a:t>
            </a:r>
            <a:r>
              <a:rPr lang="en-US" sz="2000" dirty="0"/>
              <a:t>differences </a:t>
            </a:r>
            <a:r>
              <a:rPr lang="en-US" sz="2000" dirty="0" smtClean="0"/>
              <a:t>(algorithm </a:t>
            </a:r>
            <a:r>
              <a:rPr lang="en-US" sz="2000" dirty="0"/>
              <a:t>advances or operational </a:t>
            </a:r>
            <a:r>
              <a:rPr lang="en-US" sz="2000" dirty="0" smtClean="0"/>
              <a:t>needs) should </a:t>
            </a:r>
            <a:r>
              <a:rPr lang="en-US" sz="2000" dirty="0"/>
              <a:t>be clearly documented and </a:t>
            </a:r>
            <a:r>
              <a:rPr lang="en-US" sz="2000" dirty="0" smtClean="0"/>
              <a:t>described</a:t>
            </a:r>
          </a:p>
          <a:p>
            <a:pPr marL="228600" indent="-228600">
              <a:spcBef>
                <a:spcPts val="0"/>
              </a:spcBef>
              <a:spcAft>
                <a:spcPts val="1200"/>
              </a:spcAft>
            </a:pPr>
            <a:r>
              <a:rPr lang="en-US" sz="2000" dirty="0" smtClean="0"/>
              <a:t>ATBDs </a:t>
            </a:r>
            <a:r>
              <a:rPr lang="en-US" sz="2000" dirty="0"/>
              <a:t>should be easily </a:t>
            </a:r>
            <a:r>
              <a:rPr lang="en-US" sz="2000" dirty="0" smtClean="0"/>
              <a:t>accessible, with </a:t>
            </a:r>
            <a:r>
              <a:rPr lang="en-US" sz="2000" dirty="0"/>
              <a:t>clear process for reviewing and commenting on </a:t>
            </a:r>
            <a:r>
              <a:rPr lang="en-US" sz="2000" dirty="0" smtClean="0"/>
              <a:t>S-NPP ATBDs</a:t>
            </a:r>
            <a:endParaRPr lang="en-US" sz="2000" dirty="0"/>
          </a:p>
        </p:txBody>
      </p:sp>
      <p:sp>
        <p:nvSpPr>
          <p:cNvPr id="8" name="Rectangle 7"/>
          <p:cNvSpPr/>
          <p:nvPr/>
        </p:nvSpPr>
        <p:spPr>
          <a:xfrm>
            <a:off x="4572000" y="3365714"/>
            <a:ext cx="4572000" cy="369332"/>
          </a:xfrm>
          <a:prstGeom prst="rect">
            <a:avLst/>
          </a:prstGeom>
        </p:spPr>
        <p:txBody>
          <a:bodyPr>
            <a:spAutoFit/>
          </a:bodyPr>
          <a:lstStyle/>
          <a:p>
            <a:pPr algn="ctr"/>
            <a:r>
              <a:rPr lang="en-US" dirty="0" smtClean="0"/>
              <a:t>VIIRS NDVI Composite</a:t>
            </a:r>
            <a:r>
              <a:rPr lang="en-US" dirty="0" smtClean="0"/>
              <a:t>, </a:t>
            </a:r>
            <a:r>
              <a:rPr lang="en-US" dirty="0" smtClean="0"/>
              <a:t>2012-2013</a:t>
            </a:r>
            <a:endParaRPr lang="en-US" dirty="0"/>
          </a:p>
        </p:txBody>
      </p:sp>
      <p:pic>
        <p:nvPicPr>
          <p:cNvPr id="6" name="Picture 5"/>
          <p:cNvPicPr>
            <a:picLocks noChangeAspect="1"/>
          </p:cNvPicPr>
          <p:nvPr/>
        </p:nvPicPr>
        <p:blipFill>
          <a:blip r:embed="rId3"/>
          <a:stretch>
            <a:fillRect/>
          </a:stretch>
        </p:blipFill>
        <p:spPr>
          <a:xfrm>
            <a:off x="4995333" y="1396999"/>
            <a:ext cx="3843866" cy="2016173"/>
          </a:xfrm>
          <a:prstGeom prst="rect">
            <a:avLst/>
          </a:prstGeom>
        </p:spPr>
      </p:pic>
      <p:pic>
        <p:nvPicPr>
          <p:cNvPr id="9" name="Picture 8"/>
          <p:cNvPicPr>
            <a:picLocks noChangeAspect="1"/>
          </p:cNvPicPr>
          <p:nvPr/>
        </p:nvPicPr>
        <p:blipFill>
          <a:blip r:embed="rId4"/>
          <a:stretch>
            <a:fillRect/>
          </a:stretch>
        </p:blipFill>
        <p:spPr>
          <a:xfrm>
            <a:off x="5437012" y="3963646"/>
            <a:ext cx="3033888" cy="2201138"/>
          </a:xfrm>
          <a:prstGeom prst="rect">
            <a:avLst/>
          </a:prstGeom>
        </p:spPr>
      </p:pic>
      <p:sp>
        <p:nvSpPr>
          <p:cNvPr id="10" name="Rectangle 9"/>
          <p:cNvSpPr/>
          <p:nvPr/>
        </p:nvSpPr>
        <p:spPr>
          <a:xfrm>
            <a:off x="4577644" y="6181045"/>
            <a:ext cx="4572000" cy="369332"/>
          </a:xfrm>
          <a:prstGeom prst="rect">
            <a:avLst/>
          </a:prstGeom>
        </p:spPr>
        <p:txBody>
          <a:bodyPr>
            <a:spAutoFit/>
          </a:bodyPr>
          <a:lstStyle/>
          <a:p>
            <a:pPr algn="ctr"/>
            <a:r>
              <a:rPr lang="en-US" dirty="0" smtClean="0"/>
              <a:t>VIIRS SST, March 21, 2014</a:t>
            </a:r>
            <a:endParaRPr lang="en-US" dirty="0"/>
          </a:p>
        </p:txBody>
      </p:sp>
    </p:spTree>
    <p:extLst>
      <p:ext uri="{BB962C8B-B14F-4D97-AF65-F5344CB8AC3E}">
        <p14:creationId xmlns:p14="http://schemas.microsoft.com/office/powerpoint/2010/main" val="729361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7200" y="1319213"/>
            <a:ext cx="4040188" cy="560388"/>
          </a:xfrm>
        </p:spPr>
        <p:txBody>
          <a:bodyPr>
            <a:normAutofit/>
          </a:bodyPr>
          <a:lstStyle/>
          <a:p>
            <a:r>
              <a:rPr lang="en-US" dirty="0" smtClean="0"/>
              <a:t>Data Formats</a:t>
            </a:r>
            <a:endParaRPr lang="en-US" dirty="0"/>
          </a:p>
        </p:txBody>
      </p:sp>
      <p:sp>
        <p:nvSpPr>
          <p:cNvPr id="5" name="Content Placeholder 4"/>
          <p:cNvSpPr>
            <a:spLocks noGrp="1"/>
          </p:cNvSpPr>
          <p:nvPr>
            <p:ph sz="half" idx="2"/>
          </p:nvPr>
        </p:nvSpPr>
        <p:spPr>
          <a:xfrm>
            <a:off x="444500" y="1910999"/>
            <a:ext cx="4508500" cy="4121502"/>
          </a:xfrm>
        </p:spPr>
        <p:txBody>
          <a:bodyPr>
            <a:noAutofit/>
          </a:bodyPr>
          <a:lstStyle/>
          <a:p>
            <a:pPr marL="228600" lvl="0" indent="-228600">
              <a:spcBef>
                <a:spcPts val="0"/>
              </a:spcBef>
              <a:spcAft>
                <a:spcPts val="1200"/>
              </a:spcAft>
            </a:pPr>
            <a:r>
              <a:rPr lang="en-US" sz="2000" dirty="0"/>
              <a:t>Many NASA </a:t>
            </a:r>
            <a:r>
              <a:rPr lang="en-US" sz="2000" dirty="0" smtClean="0"/>
              <a:t>ASP-supported </a:t>
            </a:r>
            <a:r>
              <a:rPr lang="en-US" sz="2000" dirty="0"/>
              <a:t>efforts </a:t>
            </a:r>
            <a:r>
              <a:rPr lang="en-US" sz="2000" dirty="0" smtClean="0"/>
              <a:t>rely </a:t>
            </a:r>
            <a:r>
              <a:rPr lang="en-US" sz="2000" dirty="0"/>
              <a:t>on gridded Level 3 </a:t>
            </a:r>
            <a:r>
              <a:rPr lang="en-US" sz="2000" dirty="0" smtClean="0"/>
              <a:t>EOS data </a:t>
            </a:r>
            <a:r>
              <a:rPr lang="en-US" sz="2000" dirty="0"/>
              <a:t>products available from the NASA </a:t>
            </a:r>
            <a:r>
              <a:rPr lang="en-US" sz="2000" dirty="0" smtClean="0"/>
              <a:t>DAACs </a:t>
            </a:r>
            <a:r>
              <a:rPr lang="en-US" sz="2000" dirty="0"/>
              <a:t>or </a:t>
            </a:r>
            <a:r>
              <a:rPr lang="en-US" sz="2000" dirty="0" smtClean="0"/>
              <a:t>the NASA </a:t>
            </a:r>
            <a:r>
              <a:rPr lang="en-US" sz="2000" dirty="0"/>
              <a:t>LANCE </a:t>
            </a:r>
            <a:r>
              <a:rPr lang="en-US" sz="2000" dirty="0" smtClean="0"/>
              <a:t>system</a:t>
            </a:r>
          </a:p>
          <a:p>
            <a:pPr marL="228600" lvl="0" indent="-228600">
              <a:spcBef>
                <a:spcPts val="0"/>
              </a:spcBef>
              <a:spcAft>
                <a:spcPts val="1200"/>
              </a:spcAft>
            </a:pPr>
            <a:r>
              <a:rPr lang="en-US" sz="2000" dirty="0" smtClean="0"/>
              <a:t>S-NPP </a:t>
            </a:r>
            <a:r>
              <a:rPr lang="en-US" sz="2000" dirty="0"/>
              <a:t>data products must be available as gridded Level 3 </a:t>
            </a:r>
            <a:r>
              <a:rPr lang="en-US" sz="2000" dirty="0" smtClean="0"/>
              <a:t>products</a:t>
            </a:r>
            <a:endParaRPr lang="en-US" sz="2000" dirty="0"/>
          </a:p>
          <a:p>
            <a:pPr marL="228600" lvl="0" indent="-228600">
              <a:spcBef>
                <a:spcPts val="0"/>
              </a:spcBef>
              <a:spcAft>
                <a:spcPts val="1200"/>
              </a:spcAft>
            </a:pPr>
            <a:r>
              <a:rPr lang="en-US" sz="2000" dirty="0" smtClean="0"/>
              <a:t>Available in data </a:t>
            </a:r>
            <a:r>
              <a:rPr lang="en-US" sz="2000" dirty="0"/>
              <a:t>formats that are consistent with corresponding EOS data </a:t>
            </a:r>
            <a:r>
              <a:rPr lang="en-US" sz="2000" dirty="0" smtClean="0"/>
              <a:t>products</a:t>
            </a:r>
          </a:p>
          <a:p>
            <a:pPr marL="228600" lvl="0" indent="-228600">
              <a:spcBef>
                <a:spcPts val="0"/>
              </a:spcBef>
              <a:spcAft>
                <a:spcPts val="1200"/>
              </a:spcAft>
            </a:pPr>
            <a:r>
              <a:rPr lang="en-US" sz="2000" dirty="0" smtClean="0"/>
              <a:t>Lack </a:t>
            </a:r>
            <a:r>
              <a:rPr lang="en-US" sz="2000" dirty="0"/>
              <a:t>of gridded data products will limit the utility of </a:t>
            </a:r>
            <a:r>
              <a:rPr lang="en-US" sz="2000" dirty="0" err="1"/>
              <a:t>Suomi</a:t>
            </a:r>
            <a:r>
              <a:rPr lang="en-US" sz="2000" dirty="0"/>
              <a:t> NPP EDRs and CDRs for the ASP community unless granule/swath to grid tools for </a:t>
            </a:r>
            <a:r>
              <a:rPr lang="en-US" sz="2000" dirty="0" smtClean="0"/>
              <a:t>S-NPP </a:t>
            </a:r>
            <a:r>
              <a:rPr lang="en-US" sz="2000" dirty="0"/>
              <a:t>data products are widely </a:t>
            </a:r>
            <a:r>
              <a:rPr lang="en-US" sz="2000" dirty="0" smtClean="0"/>
              <a:t>available</a:t>
            </a:r>
            <a:endParaRPr lang="en-US" sz="2000" dirty="0"/>
          </a:p>
        </p:txBody>
      </p:sp>
      <p:pic>
        <p:nvPicPr>
          <p:cNvPr id="11" name="Picture 10"/>
          <p:cNvPicPr>
            <a:picLocks noChangeAspect="1"/>
          </p:cNvPicPr>
          <p:nvPr/>
        </p:nvPicPr>
        <p:blipFill>
          <a:blip r:embed="rId3"/>
          <a:stretch>
            <a:fillRect/>
          </a:stretch>
        </p:blipFill>
        <p:spPr>
          <a:xfrm>
            <a:off x="5092701" y="3293566"/>
            <a:ext cx="1820332" cy="1861703"/>
          </a:xfrm>
          <a:prstGeom prst="rect">
            <a:avLst/>
          </a:prstGeom>
        </p:spPr>
      </p:pic>
      <p:pic>
        <p:nvPicPr>
          <p:cNvPr id="12" name="Picture 11"/>
          <p:cNvPicPr>
            <a:picLocks noChangeAspect="1"/>
          </p:cNvPicPr>
          <p:nvPr/>
        </p:nvPicPr>
        <p:blipFill>
          <a:blip r:embed="rId4"/>
          <a:stretch>
            <a:fillRect/>
          </a:stretch>
        </p:blipFill>
        <p:spPr>
          <a:xfrm>
            <a:off x="5092701" y="5489548"/>
            <a:ext cx="3835398" cy="874164"/>
          </a:xfrm>
          <a:prstGeom prst="rect">
            <a:avLst/>
          </a:prstGeom>
        </p:spPr>
      </p:pic>
      <p:pic>
        <p:nvPicPr>
          <p:cNvPr id="13" name="Picture 12"/>
          <p:cNvPicPr>
            <a:picLocks noChangeAspect="1"/>
          </p:cNvPicPr>
          <p:nvPr/>
        </p:nvPicPr>
        <p:blipFill>
          <a:blip r:embed="rId5"/>
          <a:stretch>
            <a:fillRect/>
          </a:stretch>
        </p:blipFill>
        <p:spPr>
          <a:xfrm>
            <a:off x="7083720" y="3293566"/>
            <a:ext cx="1844379" cy="1852613"/>
          </a:xfrm>
          <a:prstGeom prst="rect">
            <a:avLst/>
          </a:prstGeom>
        </p:spPr>
      </p:pic>
      <p:sp>
        <p:nvSpPr>
          <p:cNvPr id="14" name="Title 1"/>
          <p:cNvSpPr>
            <a:spLocks noGrp="1"/>
          </p:cNvSpPr>
          <p:nvPr>
            <p:ph type="title"/>
          </p:nvPr>
        </p:nvSpPr>
        <p:spPr>
          <a:xfrm>
            <a:off x="457200" y="274638"/>
            <a:ext cx="8229600" cy="804862"/>
          </a:xfrm>
        </p:spPr>
        <p:txBody>
          <a:bodyPr>
            <a:normAutofit/>
          </a:bodyPr>
          <a:lstStyle/>
          <a:p>
            <a:r>
              <a:rPr lang="en-US" sz="3200" dirty="0" smtClean="0">
                <a:latin typeface="Arial"/>
                <a:cs typeface="Arial"/>
              </a:rPr>
              <a:t>2012 Community Feedback</a:t>
            </a:r>
            <a:endParaRPr lang="en-US" sz="3200" dirty="0">
              <a:latin typeface="Arial"/>
              <a:cs typeface="Arial"/>
            </a:endParaRPr>
          </a:p>
        </p:txBody>
      </p:sp>
      <p:pic>
        <p:nvPicPr>
          <p:cNvPr id="7" name="Picture 6"/>
          <p:cNvPicPr>
            <a:picLocks noChangeAspect="1"/>
          </p:cNvPicPr>
          <p:nvPr/>
        </p:nvPicPr>
        <p:blipFill>
          <a:blip r:embed="rId6"/>
          <a:stretch>
            <a:fillRect/>
          </a:stretch>
        </p:blipFill>
        <p:spPr>
          <a:xfrm>
            <a:off x="5092700" y="1143000"/>
            <a:ext cx="4051299" cy="2025650"/>
          </a:xfrm>
          <a:prstGeom prst="rect">
            <a:avLst/>
          </a:prstGeom>
        </p:spPr>
      </p:pic>
    </p:spTree>
    <p:extLst>
      <p:ext uri="{BB962C8B-B14F-4D97-AF65-F5344CB8AC3E}">
        <p14:creationId xmlns:p14="http://schemas.microsoft.com/office/powerpoint/2010/main" val="2351896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7200" y="912812"/>
            <a:ext cx="4040188" cy="877887"/>
          </a:xfrm>
        </p:spPr>
        <p:txBody>
          <a:bodyPr>
            <a:normAutofit/>
          </a:bodyPr>
          <a:lstStyle/>
          <a:p>
            <a:r>
              <a:rPr lang="en-US" dirty="0" smtClean="0"/>
              <a:t>Data Latency</a:t>
            </a:r>
            <a:endParaRPr lang="en-US" dirty="0"/>
          </a:p>
        </p:txBody>
      </p:sp>
      <p:sp>
        <p:nvSpPr>
          <p:cNvPr id="5" name="Content Placeholder 4"/>
          <p:cNvSpPr>
            <a:spLocks noGrp="1"/>
          </p:cNvSpPr>
          <p:nvPr>
            <p:ph sz="half" idx="2"/>
          </p:nvPr>
        </p:nvSpPr>
        <p:spPr>
          <a:xfrm>
            <a:off x="457200" y="1834799"/>
            <a:ext cx="4356100" cy="1276701"/>
          </a:xfrm>
        </p:spPr>
        <p:txBody>
          <a:bodyPr>
            <a:noAutofit/>
          </a:bodyPr>
          <a:lstStyle/>
          <a:p>
            <a:pPr marL="228600" lvl="0" indent="-228600"/>
            <a:r>
              <a:rPr lang="en-US" sz="2000" dirty="0"/>
              <a:t>To support the full range of NASA ASP efforts, </a:t>
            </a:r>
            <a:r>
              <a:rPr lang="en-US" sz="2000" dirty="0" smtClean="0"/>
              <a:t>S-NPP </a:t>
            </a:r>
            <a:r>
              <a:rPr lang="en-US" sz="2000" dirty="0"/>
              <a:t>products must be available in near real-</a:t>
            </a:r>
            <a:r>
              <a:rPr lang="en-US" sz="2000" dirty="0" smtClean="0"/>
              <a:t>time (available within &lt;12 hours). </a:t>
            </a:r>
          </a:p>
          <a:p>
            <a:pPr marL="0" lvl="0" indent="0">
              <a:buNone/>
            </a:pPr>
            <a:endParaRPr lang="en-US" sz="2000" dirty="0" smtClean="0"/>
          </a:p>
        </p:txBody>
      </p:sp>
      <p:sp>
        <p:nvSpPr>
          <p:cNvPr id="8" name="Rectangle 7"/>
          <p:cNvSpPr/>
          <p:nvPr/>
        </p:nvSpPr>
        <p:spPr>
          <a:xfrm>
            <a:off x="4651198" y="4411345"/>
            <a:ext cx="4572000" cy="369332"/>
          </a:xfrm>
          <a:prstGeom prst="rect">
            <a:avLst/>
          </a:prstGeom>
        </p:spPr>
        <p:txBody>
          <a:bodyPr>
            <a:spAutoFit/>
          </a:bodyPr>
          <a:lstStyle/>
          <a:p>
            <a:pPr algn="ctr"/>
            <a:r>
              <a:rPr lang="en-US" dirty="0" err="1" smtClean="0"/>
              <a:t>Fontenelle</a:t>
            </a:r>
            <a:r>
              <a:rPr lang="en-US" dirty="0" smtClean="0"/>
              <a:t> Fire, WY, July 16, 2013</a:t>
            </a:r>
            <a:endParaRPr lang="en-US" dirty="0"/>
          </a:p>
        </p:txBody>
      </p:sp>
      <p:sp>
        <p:nvSpPr>
          <p:cNvPr id="9" name="Text Placeholder 3"/>
          <p:cNvSpPr>
            <a:spLocks noGrp="1"/>
          </p:cNvSpPr>
          <p:nvPr>
            <p:ph type="body" idx="1"/>
          </p:nvPr>
        </p:nvSpPr>
        <p:spPr>
          <a:xfrm>
            <a:off x="482600" y="3128645"/>
            <a:ext cx="4040188" cy="568642"/>
          </a:xfrm>
        </p:spPr>
        <p:txBody>
          <a:bodyPr>
            <a:normAutofit/>
          </a:bodyPr>
          <a:lstStyle/>
          <a:p>
            <a:r>
              <a:rPr lang="en-US" dirty="0" smtClean="0"/>
              <a:t>Data Reprocessing</a:t>
            </a:r>
            <a:endParaRPr lang="en-US" dirty="0"/>
          </a:p>
        </p:txBody>
      </p:sp>
      <p:sp>
        <p:nvSpPr>
          <p:cNvPr id="10" name="Content Placeholder 4"/>
          <p:cNvSpPr>
            <a:spLocks noGrp="1"/>
          </p:cNvSpPr>
          <p:nvPr>
            <p:ph sz="half" idx="2"/>
          </p:nvPr>
        </p:nvSpPr>
        <p:spPr>
          <a:xfrm>
            <a:off x="482600" y="3741387"/>
            <a:ext cx="4356100" cy="1276701"/>
          </a:xfrm>
        </p:spPr>
        <p:txBody>
          <a:bodyPr>
            <a:noAutofit/>
          </a:bodyPr>
          <a:lstStyle/>
          <a:p>
            <a:pPr marL="228600" lvl="0" indent="-228600"/>
            <a:r>
              <a:rPr lang="en-US" sz="2000" dirty="0"/>
              <a:t>To ensure consistency across the </a:t>
            </a:r>
            <a:r>
              <a:rPr lang="en-US" sz="2000" dirty="0" smtClean="0"/>
              <a:t>S-NPP </a:t>
            </a:r>
            <a:r>
              <a:rPr lang="en-US" sz="2000" dirty="0"/>
              <a:t>data record, support for data reprocessing of the full </a:t>
            </a:r>
            <a:r>
              <a:rPr lang="en-US" sz="2000" dirty="0" smtClean="0"/>
              <a:t>S-NPP </a:t>
            </a:r>
            <a:r>
              <a:rPr lang="en-US" sz="2000" dirty="0"/>
              <a:t>data record is required following changes in algorithms, similar to reprocessing that NASA provides for each MODIS collection.  </a:t>
            </a:r>
            <a:endParaRPr lang="en-US" sz="2000" dirty="0" smtClean="0"/>
          </a:p>
        </p:txBody>
      </p:sp>
      <p:sp>
        <p:nvSpPr>
          <p:cNvPr id="14" name="Title 1"/>
          <p:cNvSpPr>
            <a:spLocks noGrp="1"/>
          </p:cNvSpPr>
          <p:nvPr>
            <p:ph type="title"/>
          </p:nvPr>
        </p:nvSpPr>
        <p:spPr>
          <a:xfrm>
            <a:off x="457200" y="274638"/>
            <a:ext cx="8229600" cy="804862"/>
          </a:xfrm>
        </p:spPr>
        <p:txBody>
          <a:bodyPr>
            <a:normAutofit/>
          </a:bodyPr>
          <a:lstStyle/>
          <a:p>
            <a:r>
              <a:rPr lang="en-US" sz="3200" dirty="0" smtClean="0">
                <a:latin typeface="Arial"/>
                <a:cs typeface="Arial"/>
              </a:rPr>
              <a:t>2012 Community Feedback</a:t>
            </a:r>
            <a:endParaRPr lang="en-US" sz="3200" dirty="0">
              <a:latin typeface="Arial"/>
              <a:cs typeface="Arial"/>
            </a:endParaRPr>
          </a:p>
        </p:txBody>
      </p:sp>
      <p:pic>
        <p:nvPicPr>
          <p:cNvPr id="6" name="Picture 5"/>
          <p:cNvPicPr>
            <a:picLocks noChangeAspect="1"/>
          </p:cNvPicPr>
          <p:nvPr/>
        </p:nvPicPr>
        <p:blipFill>
          <a:blip r:embed="rId3"/>
          <a:stretch>
            <a:fillRect/>
          </a:stretch>
        </p:blipFill>
        <p:spPr>
          <a:xfrm>
            <a:off x="5346700" y="1231900"/>
            <a:ext cx="3162300" cy="3162300"/>
          </a:xfrm>
          <a:prstGeom prst="rect">
            <a:avLst/>
          </a:prstGeom>
        </p:spPr>
      </p:pic>
    </p:spTree>
    <p:extLst>
      <p:ext uri="{BB962C8B-B14F-4D97-AF65-F5344CB8AC3E}">
        <p14:creationId xmlns:p14="http://schemas.microsoft.com/office/powerpoint/2010/main" val="2205788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457200" y="1707799"/>
            <a:ext cx="4298244" cy="1276701"/>
          </a:xfrm>
        </p:spPr>
        <p:txBody>
          <a:bodyPr>
            <a:noAutofit/>
          </a:bodyPr>
          <a:lstStyle/>
          <a:p>
            <a:pPr marL="228600" lvl="0" indent="-228600">
              <a:spcBef>
                <a:spcPts val="0"/>
              </a:spcBef>
              <a:spcAft>
                <a:spcPts val="1200"/>
              </a:spcAft>
            </a:pPr>
            <a:r>
              <a:rPr lang="en-US" sz="2000" dirty="0"/>
              <a:t>There must a reliable, consistent, easy to use source of data from the </a:t>
            </a:r>
            <a:r>
              <a:rPr lang="en-US" sz="2000" dirty="0" smtClean="0"/>
              <a:t>S-NPP </a:t>
            </a:r>
            <a:r>
              <a:rPr lang="en-US" sz="2000" dirty="0"/>
              <a:t>mission for the NASA ASP </a:t>
            </a:r>
            <a:r>
              <a:rPr lang="en-US" sz="2000" dirty="0" smtClean="0"/>
              <a:t>community.</a:t>
            </a:r>
          </a:p>
          <a:p>
            <a:pPr marL="228600" lvl="0" indent="-228600">
              <a:spcBef>
                <a:spcPts val="0"/>
              </a:spcBef>
              <a:spcAft>
                <a:spcPts val="1200"/>
              </a:spcAft>
            </a:pPr>
            <a:r>
              <a:rPr lang="en-US" sz="2000" dirty="0"/>
              <a:t>U</a:t>
            </a:r>
            <a:r>
              <a:rPr lang="en-US" sz="2000" dirty="0" smtClean="0"/>
              <a:t>ser </a:t>
            </a:r>
            <a:r>
              <a:rPr lang="en-US" sz="2000" dirty="0"/>
              <a:t>community expressed uncertainty about how to </a:t>
            </a:r>
            <a:r>
              <a:rPr lang="en-US" sz="2000" dirty="0" smtClean="0"/>
              <a:t>access      S-NPP </a:t>
            </a:r>
            <a:r>
              <a:rPr lang="en-US" sz="2000" dirty="0"/>
              <a:t>data, and whether to obtain data from CLASS or the NASA PEATEs.  </a:t>
            </a:r>
            <a:endParaRPr lang="en-US" sz="2000" dirty="0" smtClean="0"/>
          </a:p>
          <a:p>
            <a:pPr marL="228600" lvl="0" indent="-228600">
              <a:spcBef>
                <a:spcPts val="0"/>
              </a:spcBef>
              <a:spcAft>
                <a:spcPts val="1200"/>
              </a:spcAft>
            </a:pPr>
            <a:r>
              <a:rPr lang="en-US" sz="2000" dirty="0"/>
              <a:t>C</a:t>
            </a:r>
            <a:r>
              <a:rPr lang="en-US" sz="2000" dirty="0" smtClean="0"/>
              <a:t>oncern </a:t>
            </a:r>
            <a:r>
              <a:rPr lang="en-US" sz="2000" dirty="0"/>
              <a:t>about the potential for distribution of different versions of the same product (generated from the same sensor but using different algorithms) from different data distribution systems (i.e., CLASS versus the PEATEs).</a:t>
            </a:r>
          </a:p>
          <a:p>
            <a:pPr marL="0" lvl="0" indent="0">
              <a:spcBef>
                <a:spcPts val="0"/>
              </a:spcBef>
              <a:spcAft>
                <a:spcPts val="1200"/>
              </a:spcAft>
              <a:buNone/>
            </a:pPr>
            <a:endParaRPr lang="en-US" sz="2000" dirty="0" smtClean="0"/>
          </a:p>
        </p:txBody>
      </p:sp>
      <p:sp>
        <p:nvSpPr>
          <p:cNvPr id="13" name="Text Placeholder 3"/>
          <p:cNvSpPr>
            <a:spLocks noGrp="1"/>
          </p:cNvSpPr>
          <p:nvPr>
            <p:ph type="body" idx="1"/>
          </p:nvPr>
        </p:nvSpPr>
        <p:spPr>
          <a:xfrm>
            <a:off x="457200" y="1192213"/>
            <a:ext cx="4040188" cy="547688"/>
          </a:xfrm>
        </p:spPr>
        <p:txBody>
          <a:bodyPr>
            <a:normAutofit/>
          </a:bodyPr>
          <a:lstStyle/>
          <a:p>
            <a:r>
              <a:rPr lang="en-US" dirty="0" smtClean="0"/>
              <a:t>Data Access</a:t>
            </a:r>
            <a:endParaRPr lang="en-US" dirty="0"/>
          </a:p>
        </p:txBody>
      </p:sp>
      <p:sp>
        <p:nvSpPr>
          <p:cNvPr id="14" name="Rectangle 13"/>
          <p:cNvSpPr/>
          <p:nvPr/>
        </p:nvSpPr>
        <p:spPr>
          <a:xfrm>
            <a:off x="4774762" y="4589145"/>
            <a:ext cx="4435735" cy="369332"/>
          </a:xfrm>
          <a:prstGeom prst="rect">
            <a:avLst/>
          </a:prstGeom>
        </p:spPr>
        <p:txBody>
          <a:bodyPr wrap="square">
            <a:spAutoFit/>
          </a:bodyPr>
          <a:lstStyle/>
          <a:p>
            <a:pPr algn="ctr"/>
            <a:r>
              <a:rPr lang="en-US" dirty="0" smtClean="0"/>
              <a:t>VIIRS </a:t>
            </a:r>
            <a:r>
              <a:rPr lang="en-US" dirty="0" err="1" smtClean="0"/>
              <a:t>Cholorophyll</a:t>
            </a:r>
            <a:r>
              <a:rPr lang="en-US" dirty="0" smtClean="0"/>
              <a:t>, </a:t>
            </a:r>
            <a:r>
              <a:rPr lang="en-US" dirty="0" smtClean="0"/>
              <a:t>2012</a:t>
            </a:r>
            <a:endParaRPr lang="en-US" dirty="0"/>
          </a:p>
        </p:txBody>
      </p:sp>
      <p:pic>
        <p:nvPicPr>
          <p:cNvPr id="15" name="Picture 14"/>
          <p:cNvPicPr>
            <a:picLocks noChangeAspect="1"/>
          </p:cNvPicPr>
          <p:nvPr/>
        </p:nvPicPr>
        <p:blipFill>
          <a:blip r:embed="rId3"/>
          <a:stretch>
            <a:fillRect/>
          </a:stretch>
        </p:blipFill>
        <p:spPr>
          <a:xfrm>
            <a:off x="4876800" y="1445886"/>
            <a:ext cx="3950422" cy="2959869"/>
          </a:xfrm>
          <a:prstGeom prst="rect">
            <a:avLst/>
          </a:prstGeom>
        </p:spPr>
      </p:pic>
      <p:sp>
        <p:nvSpPr>
          <p:cNvPr id="18" name="Title 1"/>
          <p:cNvSpPr>
            <a:spLocks noGrp="1"/>
          </p:cNvSpPr>
          <p:nvPr>
            <p:ph type="title"/>
          </p:nvPr>
        </p:nvSpPr>
        <p:spPr>
          <a:xfrm>
            <a:off x="457200" y="274638"/>
            <a:ext cx="8229600" cy="804862"/>
          </a:xfrm>
        </p:spPr>
        <p:txBody>
          <a:bodyPr>
            <a:normAutofit/>
          </a:bodyPr>
          <a:lstStyle/>
          <a:p>
            <a:r>
              <a:rPr lang="en-US" sz="3200" dirty="0" smtClean="0">
                <a:latin typeface="Arial"/>
                <a:cs typeface="Arial"/>
              </a:rPr>
              <a:t>2012 Community Feedback</a:t>
            </a:r>
            <a:endParaRPr lang="en-US" sz="3200" dirty="0">
              <a:latin typeface="Arial"/>
              <a:cs typeface="Arial"/>
            </a:endParaRPr>
          </a:p>
        </p:txBody>
      </p:sp>
    </p:spTree>
    <p:extLst>
      <p:ext uri="{BB962C8B-B14F-4D97-AF65-F5344CB8AC3E}">
        <p14:creationId xmlns:p14="http://schemas.microsoft.com/office/powerpoint/2010/main" val="647630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7200" y="1192213"/>
            <a:ext cx="4040188" cy="639762"/>
          </a:xfrm>
        </p:spPr>
        <p:txBody>
          <a:bodyPr/>
          <a:lstStyle/>
          <a:p>
            <a:r>
              <a:rPr lang="en-US" dirty="0" smtClean="0"/>
              <a:t>Additional Recommendations</a:t>
            </a:r>
            <a:endParaRPr lang="en-US" dirty="0"/>
          </a:p>
        </p:txBody>
      </p:sp>
      <p:sp>
        <p:nvSpPr>
          <p:cNvPr id="5" name="Content Placeholder 4"/>
          <p:cNvSpPr>
            <a:spLocks noGrp="1"/>
          </p:cNvSpPr>
          <p:nvPr>
            <p:ph sz="half" idx="2"/>
          </p:nvPr>
        </p:nvSpPr>
        <p:spPr>
          <a:xfrm>
            <a:off x="457200" y="1831974"/>
            <a:ext cx="4181298" cy="4578703"/>
          </a:xfrm>
        </p:spPr>
        <p:txBody>
          <a:bodyPr>
            <a:noAutofit/>
          </a:bodyPr>
          <a:lstStyle/>
          <a:p>
            <a:pPr marL="228600" lvl="0" indent="-228600">
              <a:spcBef>
                <a:spcPts val="0"/>
              </a:spcBef>
              <a:spcAft>
                <a:spcPts val="1200"/>
              </a:spcAft>
            </a:pPr>
            <a:r>
              <a:rPr lang="en-US" sz="2000" dirty="0" smtClean="0"/>
              <a:t>To </a:t>
            </a:r>
            <a:r>
              <a:rPr lang="en-US" sz="2000" dirty="0"/>
              <a:t>increase interaction with the NASA and NOAA </a:t>
            </a:r>
            <a:r>
              <a:rPr lang="en-US" sz="2000" dirty="0" smtClean="0"/>
              <a:t>S-NPP </a:t>
            </a:r>
            <a:r>
              <a:rPr lang="en-US" sz="2000" dirty="0"/>
              <a:t>/ Science Teams, consider a joint meeting with the </a:t>
            </a:r>
            <a:r>
              <a:rPr lang="en-US" sz="2000" dirty="0" smtClean="0"/>
              <a:t>Applications Community and </a:t>
            </a:r>
            <a:r>
              <a:rPr lang="en-US" sz="2000" dirty="0"/>
              <a:t>Science Teams.</a:t>
            </a:r>
          </a:p>
          <a:p>
            <a:pPr marL="228600" lvl="0" indent="-228600">
              <a:spcBef>
                <a:spcPts val="0"/>
              </a:spcBef>
              <a:spcAft>
                <a:spcPts val="1200"/>
              </a:spcAft>
            </a:pPr>
            <a:r>
              <a:rPr lang="en-US" sz="2000" dirty="0"/>
              <a:t>Additional information and training on use of CLASS and </a:t>
            </a:r>
            <a:r>
              <a:rPr lang="en-US" sz="2000" dirty="0" smtClean="0"/>
              <a:t>PEATEs </a:t>
            </a:r>
            <a:r>
              <a:rPr lang="en-US" sz="2000" dirty="0"/>
              <a:t>to access </a:t>
            </a:r>
            <a:r>
              <a:rPr lang="en-US" sz="2000" dirty="0" smtClean="0"/>
              <a:t>S-NPP </a:t>
            </a:r>
            <a:r>
              <a:rPr lang="en-US" sz="2000" dirty="0"/>
              <a:t>data, including demos and trainings on data processing, and use and interpretation of QA flags </a:t>
            </a:r>
            <a:r>
              <a:rPr lang="en-US" sz="2000" dirty="0" smtClean="0"/>
              <a:t>(40</a:t>
            </a:r>
            <a:r>
              <a:rPr lang="en-US" sz="2000" dirty="0"/>
              <a:t>% of respondents indicated they would be interested in attending </a:t>
            </a:r>
            <a:r>
              <a:rPr lang="en-US" sz="2000" dirty="0" smtClean="0"/>
              <a:t>a webinar </a:t>
            </a:r>
            <a:r>
              <a:rPr lang="en-US" sz="2000" dirty="0"/>
              <a:t>series on these </a:t>
            </a:r>
            <a:r>
              <a:rPr lang="en-US" sz="2000" dirty="0" smtClean="0"/>
              <a:t>subjects).</a:t>
            </a:r>
            <a:endParaRPr lang="en-US" sz="2000" dirty="0"/>
          </a:p>
          <a:p>
            <a:pPr marL="0" indent="0">
              <a:spcBef>
                <a:spcPts val="0"/>
              </a:spcBef>
              <a:spcAft>
                <a:spcPts val="1200"/>
              </a:spcAft>
              <a:buNone/>
            </a:pPr>
            <a:endParaRPr lang="en-US" sz="2000" dirty="0" smtClean="0"/>
          </a:p>
          <a:p>
            <a:pPr>
              <a:spcBef>
                <a:spcPts val="0"/>
              </a:spcBef>
              <a:spcAft>
                <a:spcPts val="1200"/>
              </a:spcAft>
            </a:pPr>
            <a:endParaRPr lang="en-US" sz="2000" dirty="0"/>
          </a:p>
        </p:txBody>
      </p:sp>
      <p:sp>
        <p:nvSpPr>
          <p:cNvPr id="9" name="Title 1"/>
          <p:cNvSpPr>
            <a:spLocks noGrp="1"/>
          </p:cNvSpPr>
          <p:nvPr>
            <p:ph type="title"/>
          </p:nvPr>
        </p:nvSpPr>
        <p:spPr>
          <a:xfrm>
            <a:off x="457200" y="274638"/>
            <a:ext cx="8229600" cy="804862"/>
          </a:xfrm>
        </p:spPr>
        <p:txBody>
          <a:bodyPr>
            <a:normAutofit/>
          </a:bodyPr>
          <a:lstStyle/>
          <a:p>
            <a:r>
              <a:rPr lang="en-US" sz="3200" dirty="0" smtClean="0">
                <a:latin typeface="Arial"/>
                <a:cs typeface="Arial"/>
              </a:rPr>
              <a:t>2012 Community Feedback</a:t>
            </a:r>
            <a:endParaRPr lang="en-US" sz="3200" dirty="0">
              <a:latin typeface="Arial"/>
              <a:cs typeface="Arial"/>
            </a:endParaRPr>
          </a:p>
        </p:txBody>
      </p:sp>
      <p:pic>
        <p:nvPicPr>
          <p:cNvPr id="13" name="irc_mi" descr="http://www.nasa.gov/sites/default/files/images/712130main_8246931247_e60f3c09fb_o.jpg"/>
          <p:cNvPicPr/>
          <p:nvPr/>
        </p:nvPicPr>
        <p:blipFill>
          <a:blip r:embed="rId3">
            <a:extLst>
              <a:ext uri="{28A0092B-C50C-407E-A947-70E740481C1C}">
                <a14:useLocalDpi xmlns:a14="http://schemas.microsoft.com/office/drawing/2010/main" val="0"/>
              </a:ext>
            </a:extLst>
          </a:blip>
          <a:srcRect/>
          <a:stretch>
            <a:fillRect/>
          </a:stretch>
        </p:blipFill>
        <p:spPr bwMode="auto">
          <a:xfrm>
            <a:off x="4755444" y="1544107"/>
            <a:ext cx="4083756" cy="2215551"/>
          </a:xfrm>
          <a:prstGeom prst="rect">
            <a:avLst/>
          </a:prstGeom>
          <a:noFill/>
          <a:ln>
            <a:noFill/>
          </a:ln>
        </p:spPr>
      </p:pic>
      <p:sp>
        <p:nvSpPr>
          <p:cNvPr id="14" name="Rectangle 13"/>
          <p:cNvSpPr/>
          <p:nvPr/>
        </p:nvSpPr>
        <p:spPr>
          <a:xfrm>
            <a:off x="4587698" y="3789045"/>
            <a:ext cx="4572000" cy="369332"/>
          </a:xfrm>
          <a:prstGeom prst="rect">
            <a:avLst/>
          </a:prstGeom>
        </p:spPr>
        <p:txBody>
          <a:bodyPr>
            <a:spAutoFit/>
          </a:bodyPr>
          <a:lstStyle/>
          <a:p>
            <a:pPr algn="ctr"/>
            <a:r>
              <a:rPr lang="en-US" dirty="0" err="1" smtClean="0"/>
              <a:t>Suomi</a:t>
            </a:r>
            <a:r>
              <a:rPr lang="en-US" dirty="0" smtClean="0"/>
              <a:t>-NPP </a:t>
            </a:r>
            <a:r>
              <a:rPr lang="en-US" dirty="0" smtClean="0"/>
              <a:t>Night Lights Composite</a:t>
            </a:r>
            <a:r>
              <a:rPr lang="en-US" dirty="0" smtClean="0"/>
              <a:t>, 2012</a:t>
            </a:r>
            <a:endParaRPr lang="en-US" dirty="0"/>
          </a:p>
        </p:txBody>
      </p:sp>
    </p:spTree>
    <p:extLst>
      <p:ext uri="{BB962C8B-B14F-4D97-AF65-F5344CB8AC3E}">
        <p14:creationId xmlns:p14="http://schemas.microsoft.com/office/powerpoint/2010/main" val="1326208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457200" y="1501774"/>
            <a:ext cx="4181298" cy="5216526"/>
          </a:xfrm>
        </p:spPr>
        <p:txBody>
          <a:bodyPr>
            <a:normAutofit fontScale="92500" lnSpcReduction="10000"/>
          </a:bodyPr>
          <a:lstStyle/>
          <a:p>
            <a:pPr lvl="0"/>
            <a:r>
              <a:rPr lang="en-US" dirty="0" smtClean="0">
                <a:solidFill>
                  <a:srgbClr val="FFFFFF"/>
                </a:solidFill>
              </a:rPr>
              <a:t>Hundreds of publications from S-NPP data</a:t>
            </a:r>
          </a:p>
          <a:p>
            <a:pPr lvl="0"/>
            <a:r>
              <a:rPr lang="en-US" dirty="0" smtClean="0">
                <a:solidFill>
                  <a:srgbClr val="FFFFFF"/>
                </a:solidFill>
              </a:rPr>
              <a:t>PEATEs w/NOAA ST completed analyses of S-NPP RDRs, SDRs, EDRs, IPs </a:t>
            </a:r>
          </a:p>
          <a:p>
            <a:pPr lvl="0"/>
            <a:r>
              <a:rPr lang="en-US" dirty="0" smtClean="0">
                <a:solidFill>
                  <a:srgbClr val="FFFFFF"/>
                </a:solidFill>
              </a:rPr>
              <a:t>Beta version of MODIS-compatible data products available from PEATEs </a:t>
            </a:r>
            <a:r>
              <a:rPr lang="en-US" dirty="0" smtClean="0">
                <a:solidFill>
                  <a:srgbClr val="FFFFFF"/>
                </a:solidFill>
                <a:sym typeface="Wingdings"/>
              </a:rPr>
              <a:t> data maturity advancing to ‘provisional’ for many products</a:t>
            </a:r>
          </a:p>
          <a:p>
            <a:pPr lvl="0"/>
            <a:r>
              <a:rPr lang="en-US" dirty="0">
                <a:solidFill>
                  <a:srgbClr val="FFFFFF"/>
                </a:solidFill>
                <a:sym typeface="Wingdings"/>
              </a:rPr>
              <a:t>R</a:t>
            </a:r>
            <a:r>
              <a:rPr lang="en-US" dirty="0" smtClean="0">
                <a:solidFill>
                  <a:srgbClr val="FFFFFF"/>
                </a:solidFill>
                <a:sym typeface="Wingdings"/>
              </a:rPr>
              <a:t>eprocessing support provided by PEATEs</a:t>
            </a:r>
            <a:endParaRPr lang="en-US" dirty="0" smtClean="0">
              <a:solidFill>
                <a:srgbClr val="FFFFFF"/>
              </a:solidFill>
            </a:endParaRPr>
          </a:p>
          <a:p>
            <a:pPr lvl="0"/>
            <a:r>
              <a:rPr lang="en-US" dirty="0">
                <a:solidFill>
                  <a:srgbClr val="FFFFFF"/>
                </a:solidFill>
              </a:rPr>
              <a:t>Science Investigator-led Processing Systems (SIPS) </a:t>
            </a:r>
            <a:r>
              <a:rPr lang="en-US" dirty="0" smtClean="0">
                <a:solidFill>
                  <a:srgbClr val="FFFFFF"/>
                </a:solidFill>
              </a:rPr>
              <a:t>established in 2014</a:t>
            </a:r>
            <a:endParaRPr lang="en-US" dirty="0">
              <a:solidFill>
                <a:srgbClr val="FFFFFF"/>
              </a:solidFill>
            </a:endParaRPr>
          </a:p>
        </p:txBody>
      </p:sp>
      <p:sp>
        <p:nvSpPr>
          <p:cNvPr id="10" name="Title 1"/>
          <p:cNvSpPr>
            <a:spLocks noGrp="1"/>
          </p:cNvSpPr>
          <p:nvPr>
            <p:ph type="title"/>
          </p:nvPr>
        </p:nvSpPr>
        <p:spPr>
          <a:xfrm>
            <a:off x="457200" y="274638"/>
            <a:ext cx="8229600" cy="804862"/>
          </a:xfrm>
        </p:spPr>
        <p:txBody>
          <a:bodyPr>
            <a:normAutofit/>
          </a:bodyPr>
          <a:lstStyle/>
          <a:p>
            <a:r>
              <a:rPr lang="en-US" sz="3200" dirty="0">
                <a:latin typeface="Arial"/>
                <a:cs typeface="Arial"/>
              </a:rPr>
              <a:t>Progress since 2012</a:t>
            </a:r>
          </a:p>
        </p:txBody>
      </p:sp>
      <p:sp>
        <p:nvSpPr>
          <p:cNvPr id="12" name="Rectangle 11"/>
          <p:cNvSpPr/>
          <p:nvPr/>
        </p:nvSpPr>
        <p:spPr>
          <a:xfrm>
            <a:off x="4638498" y="5173345"/>
            <a:ext cx="4572000" cy="369332"/>
          </a:xfrm>
          <a:prstGeom prst="rect">
            <a:avLst/>
          </a:prstGeom>
        </p:spPr>
        <p:txBody>
          <a:bodyPr>
            <a:spAutoFit/>
          </a:bodyPr>
          <a:lstStyle/>
          <a:p>
            <a:pPr algn="ctr"/>
            <a:r>
              <a:rPr lang="en-US" dirty="0" err="1" smtClean="0"/>
              <a:t>Suomi</a:t>
            </a:r>
            <a:r>
              <a:rPr lang="en-US" dirty="0" smtClean="0"/>
              <a:t>-NPP Blue Marble Composite, 2012</a:t>
            </a:r>
            <a:endParaRPr lang="en-US"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39558" y="1230313"/>
            <a:ext cx="3939998" cy="3939998"/>
          </a:xfrm>
          <a:prstGeom prst="rect">
            <a:avLst/>
          </a:prstGeom>
        </p:spPr>
      </p:pic>
    </p:spTree>
    <p:extLst>
      <p:ext uri="{BB962C8B-B14F-4D97-AF65-F5344CB8AC3E}">
        <p14:creationId xmlns:p14="http://schemas.microsoft.com/office/powerpoint/2010/main" val="1123170052"/>
      </p:ext>
    </p:extLst>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3821</TotalTime>
  <Words>1234</Words>
  <Application>Microsoft Macintosh PowerPoint</Application>
  <PresentationFormat>On-screen Show (4:3)</PresentationFormat>
  <Paragraphs>101</Paragraphs>
  <Slides>11</Slides>
  <Notes>10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Black</vt:lpstr>
      <vt:lpstr>Review of the 2012 Suomi NPP Applications Workshop:  Outcomes, Results, Progress</vt:lpstr>
      <vt:lpstr>2012 S-NPP Applications Workshop</vt:lpstr>
      <vt:lpstr>2012 S-NPP Applications Workshop</vt:lpstr>
      <vt:lpstr>2012 Community Feedback</vt:lpstr>
      <vt:lpstr>2012 Community Feedback</vt:lpstr>
      <vt:lpstr>2012 Community Feedback</vt:lpstr>
      <vt:lpstr>2012 Community Feedback</vt:lpstr>
      <vt:lpstr>2012 Community Feedback</vt:lpstr>
      <vt:lpstr>Progress since 2012</vt:lpstr>
      <vt:lpstr>2013 NASA ROSES S-NPP Solicitation</vt:lpstr>
      <vt:lpstr>2013 NASA ROSES S-NPP Solicitation</vt:lpstr>
    </vt:vector>
  </TitlesOfParts>
  <Company>CSUMB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of the 2012 Suomi-NPP Applications Workshop:  Outcomes, Results, Progress</dc:title>
  <dc:creator>Forrest Melton</dc:creator>
  <cp:lastModifiedBy>Forrest Melton</cp:lastModifiedBy>
  <cp:revision>44</cp:revision>
  <dcterms:created xsi:type="dcterms:W3CDTF">2014-11-15T22:02:53Z</dcterms:created>
  <dcterms:modified xsi:type="dcterms:W3CDTF">2014-11-18T13:59:39Z</dcterms:modified>
</cp:coreProperties>
</file>